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slideLayouts/slideLayout5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4" r:id="rId1"/>
    <p:sldMasterId id="2147483991" r:id="rId2"/>
    <p:sldMasterId id="2147484024" r:id="rId3"/>
  </p:sldMasterIdLst>
  <p:notesMasterIdLst>
    <p:notesMasterId r:id="rId19"/>
  </p:notesMasterIdLst>
  <p:handoutMasterIdLst>
    <p:handoutMasterId r:id="rId20"/>
  </p:handoutMasterIdLst>
  <p:sldIdLst>
    <p:sldId id="471" r:id="rId4"/>
    <p:sldId id="259" r:id="rId5"/>
    <p:sldId id="394" r:id="rId6"/>
    <p:sldId id="405" r:id="rId7"/>
    <p:sldId id="403" r:id="rId8"/>
    <p:sldId id="265" r:id="rId9"/>
    <p:sldId id="468" r:id="rId10"/>
    <p:sldId id="332" r:id="rId11"/>
    <p:sldId id="339" r:id="rId12"/>
    <p:sldId id="469" r:id="rId13"/>
    <p:sldId id="356" r:id="rId14"/>
    <p:sldId id="411" r:id="rId15"/>
    <p:sldId id="470" r:id="rId16"/>
    <p:sldId id="297" r:id="rId17"/>
    <p:sldId id="298" r:id="rId18"/>
  </p:sldIdLst>
  <p:sldSz cx="9144000" cy="5143500" type="screen16x9"/>
  <p:notesSz cx="6858000" cy="9144000"/>
  <p:defaultTextStyle>
    <a:defPPr>
      <a:defRPr lang="en-US"/>
    </a:defPPr>
    <a:lvl1pPr marL="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91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983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974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966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957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949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94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932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89"/>
    <p:restoredTop sz="94567"/>
  </p:normalViewPr>
  <p:slideViewPr>
    <p:cSldViewPr snapToGrid="0" snapToObjects="1">
      <p:cViewPr varScale="1">
        <p:scale>
          <a:sx n="106" d="100"/>
          <a:sy n="106" d="100"/>
        </p:scale>
        <p:origin x="584" y="168"/>
      </p:cViewPr>
      <p:guideLst/>
    </p:cSldViewPr>
  </p:slideViewPr>
  <p:outlineViewPr>
    <p:cViewPr>
      <p:scale>
        <a:sx n="33" d="100"/>
        <a:sy n="33" d="100"/>
      </p:scale>
      <p:origin x="0" y="-83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6" d="100"/>
        <a:sy n="9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73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D54F6F19-A57E-4B97-9A72-D8F1B1A707CF}"/>
    <pc:docChg chg="modSld">
      <pc:chgData name="" userId="" providerId="" clId="Web-{D54F6F19-A57E-4B97-9A72-D8F1B1A707CF}" dt="2019-03-12T06:41:53.897" v="5" actId="1076"/>
      <pc:docMkLst>
        <pc:docMk/>
      </pc:docMkLst>
      <pc:sldChg chg="modSp">
        <pc:chgData name="" userId="" providerId="" clId="Web-{D54F6F19-A57E-4B97-9A72-D8F1B1A707CF}" dt="2019-03-12T06:41:53.897" v="5" actId="1076"/>
        <pc:sldMkLst>
          <pc:docMk/>
          <pc:sldMk cId="1550118690" sldId="297"/>
        </pc:sldMkLst>
        <pc:spChg chg="mod">
          <ac:chgData name="" userId="" providerId="" clId="Web-{D54F6F19-A57E-4B97-9A72-D8F1B1A707CF}" dt="2019-03-12T06:41:53.897" v="5" actId="1076"/>
          <ac:spMkLst>
            <pc:docMk/>
            <pc:sldMk cId="1550118690" sldId="297"/>
            <ac:spMk id="5" creationId="{465FC291-99B6-DD48-8BC2-EAC42D1CEA3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AD41EB-D3D3-6044-A7B2-6CD4A3F63263}" type="datetimeFigureOut">
              <a:rPr lang="en-US" smtClean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3/11/2019</a:t>
            </a:fld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B4878-71CB-8F40-B9DD-F26F1F6CA014}" type="slidenum">
              <a:rPr lang="en-US" smtClean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‹#›</a:t>
            </a:fld>
            <a:endParaRPr lang="en-US" dirty="0">
              <a:solidFill>
                <a:schemeClr val="bg1"/>
              </a:solidFill>
              <a:latin typeface="IBM Plex Sans" charset="0"/>
              <a:ea typeface="IBM Plex Sans" charset="0"/>
              <a:cs typeface="IBM Plex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tiff>
</file>

<file path=ppt/media/image14.tiff>
</file>

<file path=ppt/media/image15.tiff>
</file>

<file path=ppt/media/image16.tiff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D96A0541-C2EF-9848-827E-46BECFB549F3}" type="datetimeFigureOut">
              <a:rPr lang="en-US" smtClean="0"/>
              <a:pPr/>
              <a:t>3/11/2019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bg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5" name="Slide Image Placeholder 1">
            <a:extLst>
              <a:ext uri="{FF2B5EF4-FFF2-40B4-BE49-F238E27FC236}">
                <a16:creationId xmlns:a16="http://schemas.microsoft.com/office/drawing/2014/main" id="{D9E2FFAA-3569-E94B-974D-615B4CA159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7266" name="Notes Placeholder 2">
            <a:extLst>
              <a:ext uri="{FF2B5EF4-FFF2-40B4-BE49-F238E27FC236}">
                <a16:creationId xmlns:a16="http://schemas.microsoft.com/office/drawing/2014/main" id="{DB3AD0F0-3875-3547-8EA3-D7D3565C21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http://www.kdnuggets.com/images/google-trends-big-data-machine-learning-ai-ds-dl-april-2017.jpg</a:t>
            </a:r>
          </a:p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7267" name="Slide Number Placeholder 3">
            <a:extLst>
              <a:ext uri="{FF2B5EF4-FFF2-40B4-BE49-F238E27FC236}">
                <a16:creationId xmlns:a16="http://schemas.microsoft.com/office/drawing/2014/main" id="{7A5758E5-BCEF-0544-9BA7-C6208577D17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D812BA7-5C28-AC47-9E6C-11C9DA1394A6}" type="slidenum">
              <a:rPr lang="en-US" altLang="en-US" sz="1200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483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09" name="Rectangle 7">
            <a:extLst>
              <a:ext uri="{FF2B5EF4-FFF2-40B4-BE49-F238E27FC236}">
                <a16:creationId xmlns:a16="http://schemas.microsoft.com/office/drawing/2014/main" id="{42BC258A-B4F6-2746-8AB0-68F955575D9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fld id="{E151A3CD-CC96-C34E-9159-8FF04C534643}" type="slidenum">
              <a:rPr lang="ar-SA" altLang="ar-JO" sz="1200" smtClean="0">
                <a:solidFill>
                  <a:srgbClr val="000000"/>
                </a:solidFill>
                <a:latin typeface="Times" pitchFamily="2" charset="0"/>
              </a:rPr>
              <a:pPr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 altLang="ar-JO" sz="1200">
              <a:solidFill>
                <a:srgbClr val="000000"/>
              </a:solidFill>
              <a:latin typeface="Times" pitchFamily="2" charset="0"/>
            </a:endParaRPr>
          </a:p>
        </p:txBody>
      </p:sp>
      <p:sp>
        <p:nvSpPr>
          <p:cNvPr id="273410" name="Rectangle 2">
            <a:extLst>
              <a:ext uri="{FF2B5EF4-FFF2-40B4-BE49-F238E27FC236}">
                <a16:creationId xmlns:a16="http://schemas.microsoft.com/office/drawing/2014/main" id="{9D58288A-774F-E54F-85D2-57311316AC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3411" name="Rectangle 3">
            <a:extLst>
              <a:ext uri="{FF2B5EF4-FFF2-40B4-BE49-F238E27FC236}">
                <a16:creationId xmlns:a16="http://schemas.microsoft.com/office/drawing/2014/main" id="{76C9CA3F-4016-F04C-A3AC-BB86F1B786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ar-JO" altLang="ar-JO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411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49" name="Slide Image Placeholder 1">
            <a:extLst>
              <a:ext uri="{FF2B5EF4-FFF2-40B4-BE49-F238E27FC236}">
                <a16:creationId xmlns:a16="http://schemas.microsoft.com/office/drawing/2014/main" id="{4B16025C-1283-EA47-9B98-D1D5FB8024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9250" name="Notes Placeholder 2">
            <a:extLst>
              <a:ext uri="{FF2B5EF4-FFF2-40B4-BE49-F238E27FC236}">
                <a16:creationId xmlns:a16="http://schemas.microsoft.com/office/drawing/2014/main" id="{DFAC7677-934F-884B-B1FB-7D2A728BF5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It is not sufficient to tell me “What it is” </a:t>
            </a:r>
            <a:r>
              <a:rPr lang="mr-IN" altLang="en-US"/>
              <a:t>–</a:t>
            </a:r>
            <a:r>
              <a:rPr lang="en-US" altLang="en-US"/>
              <a:t> we need to know “Why” within the enterprise </a:t>
            </a:r>
          </a:p>
          <a:p>
            <a:pPr eaLnBrk="1" hangingPunct="1">
              <a:spcBef>
                <a:spcPct val="0"/>
              </a:spcBef>
            </a:pPr>
            <a:endParaRPr lang="en-US" altLang="en-US"/>
          </a:p>
          <a:p>
            <a:pPr eaLnBrk="1" hangingPunct="1">
              <a:spcBef>
                <a:spcPct val="0"/>
              </a:spcBef>
            </a:pPr>
            <a:r>
              <a:rPr lang="en-US" altLang="en-US"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We are justified in holding algorithms to even higher standards of explainability than people, because the algorithms could be buggy or outdated.</a:t>
            </a:r>
            <a:r>
              <a:rPr lang="en-US" altLang="en-US"/>
              <a:t> </a:t>
            </a:r>
          </a:p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09251" name="Slide Number Placeholder 3">
            <a:extLst>
              <a:ext uri="{FF2B5EF4-FFF2-40B4-BE49-F238E27FC236}">
                <a16:creationId xmlns:a16="http://schemas.microsoft.com/office/drawing/2014/main" id="{371F186D-4309-3544-992A-3273FE2135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F7AEC4A-4724-F14A-A610-23246979F431}" type="slidenum">
              <a:rPr lang="en-US" altLang="en-US" sz="1200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5026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EA346AF-CBF3-FF43-8D79-36C44E797FB2}"/>
              </a:ext>
            </a:extLst>
          </p:cNvPr>
          <p:cNvSpPr/>
          <p:nvPr userDrawn="1"/>
        </p:nvSpPr>
        <p:spPr>
          <a:xfrm>
            <a:off x="0" y="1289050"/>
            <a:ext cx="9144000" cy="3854450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13630"/>
            <a:ext cx="4142232" cy="4282170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0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spcAft>
                <a:spcPts val="0"/>
              </a:spcAft>
              <a:defRPr/>
            </a:lvl2pPr>
            <a:lvl3pPr>
              <a:spcBef>
                <a:spcPts val="1100"/>
              </a:spcBef>
              <a:spcAft>
                <a:spcPts val="0"/>
              </a:spcAft>
              <a:defRPr/>
            </a:lvl3pPr>
            <a:lvl4pPr>
              <a:spcBef>
                <a:spcPts val="1100"/>
              </a:spcBef>
              <a:spcAft>
                <a:spcPts val="0"/>
              </a:spcAft>
              <a:defRPr/>
            </a:lvl4pPr>
            <a:lvl5pPr>
              <a:spcBef>
                <a:spcPts val="11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3357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608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51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88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2706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883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88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25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5008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bg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7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771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7582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6752"/>
            <a:ext cx="1278220" cy="50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2162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3 Title and Content (abov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xfrm>
            <a:off x="228600" y="1097281"/>
            <a:ext cx="8595360" cy="34290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227011" y="179387"/>
            <a:ext cx="4023361" cy="914401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4" name="Shape 73">
            <a:extLst>
              <a:ext uri="{FF2B5EF4-FFF2-40B4-BE49-F238E27FC236}">
                <a16:creationId xmlns:a16="http://schemas.microsoft.com/office/drawing/2014/main" id="{0AB99426-0931-8346-995A-2FFD9313C7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F82B6F-72EA-9144-B510-EBE878E9CD0C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0191015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31B2CBFF-14E3-8D46-8069-EA9CB624698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125CE2-1A00-D64D-A69B-6C4B05D625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342D17B-12AC-8646-BFAF-5A360E6F93B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Think </a:t>
            </a:r>
            <a:r>
              <a:rPr lang="de-DE" err="1"/>
              <a:t>Summit</a:t>
            </a:r>
            <a:r>
              <a:rPr lang="de-DE"/>
              <a:t> / DOC ID / </a:t>
            </a:r>
            <a:r>
              <a:rPr lang="de-DE" err="1"/>
              <a:t>Month</a:t>
            </a:r>
            <a:r>
              <a:rPr lang="de-DE"/>
              <a:t>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7546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/>
          </a:p>
        </p:txBody>
      </p:sp>
      <p:sp>
        <p:nvSpPr>
          <p:cNvPr id="3" name="عنصر نائب للتاريخ 13">
            <a:extLst>
              <a:ext uri="{FF2B5EF4-FFF2-40B4-BE49-F238E27FC236}">
                <a16:creationId xmlns:a16="http://schemas.microsoft.com/office/drawing/2014/main" id="{B9E08C63-6164-984A-852F-1B3000BE0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عنصر نائب للتذييل 2">
            <a:extLst>
              <a:ext uri="{FF2B5EF4-FFF2-40B4-BE49-F238E27FC236}">
                <a16:creationId xmlns:a16="http://schemas.microsoft.com/office/drawing/2014/main" id="{861F15E8-CADB-AD47-AFDD-B916AA1CF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عنصر نائب لرقم الشريحة 22">
            <a:extLst>
              <a:ext uri="{FF2B5EF4-FFF2-40B4-BE49-F238E27FC236}">
                <a16:creationId xmlns:a16="http://schemas.microsoft.com/office/drawing/2014/main" id="{89E0DB5A-DC78-474E-98D4-B58739E3F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07C4B7-7958-8346-AD97-AD9CA708238D}" type="slidenum">
              <a:rPr lang="ar-SA" altLang="ar-JO"/>
              <a:pPr>
                <a:defRPr/>
              </a:pPr>
              <a:t>‹#›</a:t>
            </a:fld>
            <a:endParaRPr lang="en-US" altLang="ar-JO"/>
          </a:p>
        </p:txBody>
      </p:sp>
    </p:spTree>
    <p:extLst>
      <p:ext uri="{BB962C8B-B14F-4D97-AF65-F5344CB8AC3E}">
        <p14:creationId xmlns:p14="http://schemas.microsoft.com/office/powerpoint/2010/main" val="24603252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العنوان الرئيسي</a:t>
            </a:r>
            <a:endParaRPr lang="en-US"/>
          </a:p>
        </p:txBody>
      </p:sp>
      <p:sp>
        <p:nvSpPr>
          <p:cNvPr id="8" name="عنصر نائب للمحتوى 7"/>
          <p:cNvSpPr>
            <a:spLocks noGrp="1"/>
          </p:cNvSpPr>
          <p:nvPr>
            <p:ph sz="quarter" idx="1"/>
          </p:nvPr>
        </p:nvSpPr>
        <p:spPr>
          <a:xfrm>
            <a:off x="914400" y="1085850"/>
            <a:ext cx="7772400" cy="3429000"/>
          </a:xfrm>
        </p:spPr>
        <p:txBody>
          <a:bodyPr/>
          <a:lstStyle/>
          <a:p>
            <a:pPr lvl="0"/>
            <a:r>
              <a:rPr lang="ar-SA"/>
              <a:t>انقر لتحرير أنماط النص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/>
          </a:p>
        </p:txBody>
      </p:sp>
      <p:sp>
        <p:nvSpPr>
          <p:cNvPr id="4" name="عنصر نائب للتاريخ 13">
            <a:extLst>
              <a:ext uri="{FF2B5EF4-FFF2-40B4-BE49-F238E27FC236}">
                <a16:creationId xmlns:a16="http://schemas.microsoft.com/office/drawing/2014/main" id="{C60D0FBA-7BDF-064F-BD2C-2CC1D4C63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عنصر نائب للتذييل 2">
            <a:extLst>
              <a:ext uri="{FF2B5EF4-FFF2-40B4-BE49-F238E27FC236}">
                <a16:creationId xmlns:a16="http://schemas.microsoft.com/office/drawing/2014/main" id="{D92ECE61-114A-4B4D-8EA9-C8A5D728E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عنصر نائب لرقم الشريحة 22">
            <a:extLst>
              <a:ext uri="{FF2B5EF4-FFF2-40B4-BE49-F238E27FC236}">
                <a16:creationId xmlns:a16="http://schemas.microsoft.com/office/drawing/2014/main" id="{7A83B602-5AEE-384A-8ABE-9873D7034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E14635-10B0-2146-BD3F-461BB541EE83}" type="slidenum">
              <a:rPr lang="ar-SA" altLang="ar-JO"/>
              <a:pPr>
                <a:defRPr/>
              </a:pPr>
              <a:t>‹#›</a:t>
            </a:fld>
            <a:endParaRPr lang="en-US" altLang="ar-JO"/>
          </a:p>
        </p:txBody>
      </p:sp>
    </p:spTree>
    <p:extLst>
      <p:ext uri="{BB962C8B-B14F-4D97-AF65-F5344CB8AC3E}">
        <p14:creationId xmlns:p14="http://schemas.microsoft.com/office/powerpoint/2010/main" val="3007856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(whit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bg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0287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213630"/>
            <a:ext cx="4142232" cy="4282170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46DC7D-39A8-7042-AFAF-E1F61B5887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7707" y="4694756"/>
            <a:ext cx="513796" cy="2037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DDD23E-3E28-DB4D-80F3-CA1EDE3D0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597" y="4690872"/>
            <a:ext cx="1920240" cy="26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158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0711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4104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65199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05007"/>
            <a:ext cx="4133088" cy="804672"/>
          </a:xfrm>
        </p:spPr>
        <p:txBody>
          <a:bodyPr/>
          <a:lstStyle>
            <a:lvl1pPr>
              <a:lnSpc>
                <a:spcPts val="2000"/>
              </a:lnSpc>
              <a:spcAft>
                <a:spcPts val="1200"/>
              </a:spcAft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20167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05007"/>
            <a:ext cx="4133088" cy="804672"/>
          </a:xfrm>
        </p:spPr>
        <p:txBody>
          <a:bodyPr/>
          <a:lstStyle>
            <a:lvl1pPr>
              <a:lnSpc>
                <a:spcPts val="2000"/>
              </a:lnSpc>
              <a:spcAft>
                <a:spcPts val="1200"/>
              </a:spcAft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904244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3817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8047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110436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177364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077733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955846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623573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6152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05007"/>
            <a:ext cx="4133088" cy="804672"/>
          </a:xfrm>
        </p:spPr>
        <p:txBody>
          <a:bodyPr/>
          <a:lstStyle>
            <a:lvl1pPr>
              <a:lnSpc>
                <a:spcPts val="2000"/>
              </a:lnSpc>
              <a:spcAft>
                <a:spcPts val="1200"/>
              </a:spcAft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24266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ligh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164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0155846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96737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2206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895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4572000" cy="2571750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030627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chemeClr val="accent1"/>
          </a:solidFill>
        </p:spPr>
        <p:txBody>
          <a:bodyPr lIns="210312" tIns="173736" rIns="228600" bIns="228600"/>
          <a:lstStyle>
            <a:lvl1pPr>
              <a:lnSpc>
                <a:spcPts val="28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9"/>
          </p:nvPr>
        </p:nvSpPr>
        <p:spPr>
          <a:xfrm>
            <a:off x="4572000" y="2570162"/>
            <a:ext cx="4572000" cy="2573337"/>
          </a:xfrm>
          <a:solidFill>
            <a:schemeClr val="accent1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4572000" cy="2573337"/>
          </a:xfrm>
          <a:solidFill>
            <a:schemeClr val="accent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8888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5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10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2286001" y="2570162"/>
            <a:ext cx="2286000" cy="2573337"/>
          </a:xfrm>
          <a:solidFill>
            <a:schemeClr val="accent4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20"/>
          </p:nvPr>
        </p:nvSpPr>
        <p:spPr>
          <a:xfrm>
            <a:off x="0" y="2570162"/>
            <a:ext cx="2286000" cy="2573337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solidFill>
            <a:schemeClr val="accent1"/>
          </a:solidFill>
        </p:spPr>
        <p:txBody>
          <a:bodyPr lIns="182880" tIns="137160" rIns="228600" bIns="228600"/>
          <a:lstStyle>
            <a:lvl1pPr>
              <a:lnSpc>
                <a:spcPts val="54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FBC05E3-BFBC-1042-908B-8935A5D68AAE}"/>
              </a:ext>
            </a:extLst>
          </p:cNvPr>
          <p:cNvGrpSpPr/>
          <p:nvPr userDrawn="1"/>
        </p:nvGrpSpPr>
        <p:grpSpPr>
          <a:xfrm>
            <a:off x="4589092" y="2780522"/>
            <a:ext cx="2260362" cy="1715278"/>
            <a:chOff x="4572000" y="242596"/>
            <a:chExt cx="2260362" cy="42532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410B0C-22E6-104D-A9BD-979C9F181A0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2000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A626806-2181-514D-959F-CA9B19E77D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32362" y="242596"/>
              <a:ext cx="0" cy="4253204"/>
            </a:xfrm>
            <a:prstGeom prst="line">
              <a:avLst/>
            </a:prstGeom>
            <a:ln w="6350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65B14B5-A411-9F4C-8DC1-E71FB09456B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303091" y="2780522"/>
            <a:ext cx="0" cy="1715278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63593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u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1289050"/>
            <a:ext cx="9144000" cy="38544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  <a:solidFill>
            <a:schemeClr val="accent1"/>
          </a:solidFill>
        </p:spPr>
        <p:txBody>
          <a:bodyPr lIns="210312" tIns="173736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59807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ue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38481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-2" y="3848100"/>
            <a:ext cx="4343402" cy="647700"/>
          </a:xfrm>
          <a:solidFill>
            <a:schemeClr val="accent1"/>
          </a:solidFill>
        </p:spPr>
        <p:txBody>
          <a:bodyPr lIns="219456" tIns="201168" rIns="228600" bIns="228600"/>
          <a:lstStyle>
            <a:lvl1pPr>
              <a:lnSpc>
                <a:spcPts val="1600"/>
              </a:lnSpc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2pPr>
            <a:lvl3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3pPr>
            <a:lvl4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4pPr>
            <a:lvl5pPr>
              <a:lnSpc>
                <a:spcPts val="1600"/>
              </a:lnSpc>
              <a:buClr>
                <a:schemeClr val="bg1"/>
              </a:buClr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85815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accent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chemeClr val="accent4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C9313E-CCA7-6044-B182-A66B755ACC4F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572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91E82AF-22D6-8E46-8DB8-87C3701133F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6858000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489451-825F-1B42-AA7A-F656EE0F9649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2276168" y="242596"/>
            <a:ext cx="0" cy="4253204"/>
          </a:xfrm>
          <a:prstGeom prst="line">
            <a:avLst/>
          </a:prstGeom>
          <a:ln w="6350">
            <a:solidFill>
              <a:schemeClr val="bg1"/>
            </a:solidFill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475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05007"/>
            <a:ext cx="4133088" cy="804672"/>
          </a:xfrm>
        </p:spPr>
        <p:txBody>
          <a:bodyPr/>
          <a:lstStyle>
            <a:lvl1pPr>
              <a:lnSpc>
                <a:spcPts val="2000"/>
              </a:lnSpc>
              <a:spcAft>
                <a:spcPts val="1200"/>
              </a:spcAft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37160" y="1244954"/>
            <a:ext cx="4206240" cy="3242300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05125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1582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608865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192743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3736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780788" y="1225296"/>
            <a:ext cx="4134544" cy="3279648"/>
          </a:xfrm>
        </p:spPr>
        <p:txBody>
          <a:bodyPr/>
          <a:lstStyle>
            <a:lvl1pPr>
              <a:lnSpc>
                <a:spcPts val="2800"/>
              </a:lnSpc>
              <a:spcAft>
                <a:spcPts val="1800"/>
              </a:spcAft>
              <a:defRPr sz="2400" b="0" i="0">
                <a:latin typeface="+mn-lt"/>
              </a:defRPr>
            </a:lvl1pPr>
            <a:lvl2pPr>
              <a:defRPr b="0" i="0">
                <a:latin typeface="+mn-lt"/>
              </a:defRPr>
            </a:lvl2pPr>
            <a:lvl3pPr>
              <a:defRPr b="0" i="0">
                <a:latin typeface="+mn-lt"/>
              </a:defRPr>
            </a:lvl3pPr>
            <a:lvl4pPr>
              <a:defRPr b="0" i="0">
                <a:latin typeface="+mn-lt"/>
              </a:defRPr>
            </a:lvl4pPr>
            <a:lvl5pPr>
              <a:defRPr b="0" i="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586252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05456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47714999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23691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880647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847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28004"/>
            <a:ext cx="4123944" cy="3267795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2" indent="0">
              <a:buNone/>
              <a:defRPr/>
            </a:lvl3pPr>
            <a:lvl4pPr marL="434975" indent="0">
              <a:buNone/>
              <a:defRPr/>
            </a:lvl4pPr>
            <a:lvl5pPr marL="63182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37382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8365"/>
            <a:ext cx="1278220" cy="50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47588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32890" y="2318365"/>
            <a:ext cx="1278220" cy="50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01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" y="173736"/>
            <a:ext cx="8778172" cy="4301813"/>
          </a:xfrm>
        </p:spPr>
        <p:txBody>
          <a:bodyPr/>
          <a:lstStyle>
            <a:lvl1pPr>
              <a:lnSpc>
                <a:spcPts val="9600"/>
              </a:lnSpc>
              <a:spcAft>
                <a:spcPts val="0"/>
              </a:spcAft>
              <a:defRPr sz="9600" b="0" i="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86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5562534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565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320270"/>
          </a:xfrm>
        </p:spPr>
        <p:txBody>
          <a:bodyPr/>
          <a:lstStyle>
            <a:lvl1pPr>
              <a:spcAft>
                <a:spcPts val="1800"/>
              </a:spcAft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461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155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29" Type="http://schemas.openxmlformats.org/officeDocument/2006/relationships/slideLayout" Target="../slideLayouts/slideLayout55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32" Type="http://schemas.openxmlformats.org/officeDocument/2006/relationships/slideLayout" Target="../slideLayouts/slideLayout58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57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53.xml"/><Relationship Id="rId30" Type="http://schemas.openxmlformats.org/officeDocument/2006/relationships/slideLayout" Target="../slideLayouts/slideLayout56.xml"/><Relationship Id="rId8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71975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  <p:sldLayoutId id="2147483942" r:id="rId18"/>
    <p:sldLayoutId id="2147483957" r:id="rId19"/>
    <p:sldLayoutId id="2147483955" r:id="rId20"/>
    <p:sldLayoutId id="2147483956" r:id="rId21"/>
    <p:sldLayoutId id="2147484057" r:id="rId22"/>
    <p:sldLayoutId id="2147484058" r:id="rId23"/>
    <p:sldLayoutId id="2147484059" r:id="rId24"/>
    <p:sldLayoutId id="2147484060" r:id="rId25"/>
    <p:sldLayoutId id="2147484061" r:id="rId26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tx1"/>
          </a:solidFill>
          <a:latin typeface="+mj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100000"/>
        <a:buFont typeface=".AppleSystemUIFont" charset="-120"/>
        <a:buChar char="–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100000"/>
        <a:buFont typeface=".AppleSystemUIFont" charset="-120"/>
        <a:buChar char="–"/>
        <a:tabLst/>
        <a:defRPr sz="14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Font typeface=".AppleSystemUIFont" charset="-120"/>
        <a:buChar char="»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20623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2" r:id="rId1"/>
    <p:sldLayoutId id="2147483993" r:id="rId2"/>
    <p:sldLayoutId id="2147483994" r:id="rId3"/>
    <p:sldLayoutId id="2147483995" r:id="rId4"/>
    <p:sldLayoutId id="2147483996" r:id="rId5"/>
    <p:sldLayoutId id="2147483997" r:id="rId6"/>
    <p:sldLayoutId id="2147483998" r:id="rId7"/>
    <p:sldLayoutId id="2147483999" r:id="rId8"/>
    <p:sldLayoutId id="2147484000" r:id="rId9"/>
    <p:sldLayoutId id="2147484001" r:id="rId10"/>
    <p:sldLayoutId id="2147484002" r:id="rId11"/>
    <p:sldLayoutId id="2147484003" r:id="rId12"/>
    <p:sldLayoutId id="2147484004" r:id="rId13"/>
    <p:sldLayoutId id="2147484005" r:id="rId14"/>
    <p:sldLayoutId id="2147484006" r:id="rId15"/>
    <p:sldLayoutId id="2147484007" r:id="rId16"/>
    <p:sldLayoutId id="2147484008" r:id="rId17"/>
    <p:sldLayoutId id="2147484009" r:id="rId18"/>
    <p:sldLayoutId id="2147484010" r:id="rId19"/>
    <p:sldLayoutId id="2147484011" r:id="rId20"/>
    <p:sldLayoutId id="2147484012" r:id="rId21"/>
    <p:sldLayoutId id="2147484013" r:id="rId22"/>
    <p:sldLayoutId id="2147484014" r:id="rId23"/>
    <p:sldLayoutId id="2147484015" r:id="rId24"/>
    <p:sldLayoutId id="2147484016" r:id="rId25"/>
    <p:sldLayoutId id="2147484017" r:id="rId26"/>
    <p:sldLayoutId id="2147484018" r:id="rId27"/>
    <p:sldLayoutId id="2147484019" r:id="rId28"/>
    <p:sldLayoutId id="2147484020" r:id="rId29"/>
    <p:sldLayoutId id="2147484021" r:id="rId30"/>
    <p:sldLayoutId id="2147484022" r:id="rId31"/>
    <p:sldLayoutId id="2147484023" r:id="rId32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bg1"/>
          </a:solidFill>
          <a:latin typeface="+mj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.AppleSystemUIFont" charset="-120"/>
        <a:buChar char="–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.AppleSystemUIFont" charset="-120"/>
        <a:buChar char="–"/>
        <a:tabLst/>
        <a:defRPr sz="1400" baseline="0">
          <a:solidFill>
            <a:schemeClr val="bg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Font typeface=".AppleSystemUIFont" charset="-120"/>
        <a:buChar char="»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210312" y="175530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4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2018 / © 2018 IBM Corporation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086600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/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/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/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/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39719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6" r:id="rId1"/>
  </p:sldLayoutIdLst>
  <p:hf hdr="0" dt="0"/>
  <p:txStyles>
    <p:titleStyle>
      <a:lvl1pPr algn="l" rtl="0" eaLnBrk="1" fontAlgn="base" hangingPunct="1">
        <a:lnSpc>
          <a:spcPts val="2800"/>
        </a:lnSpc>
        <a:spcBef>
          <a:spcPct val="0"/>
        </a:spcBef>
        <a:spcAft>
          <a:spcPts val="1800"/>
        </a:spcAft>
        <a:defRPr sz="2400" b="0" i="0">
          <a:solidFill>
            <a:schemeClr val="bg1"/>
          </a:solidFill>
          <a:latin typeface="+mj-lt"/>
          <a:ea typeface="IBM Plex Mono Light" panose="020B0409050000000000" pitchFamily="49" charset="77"/>
          <a:cs typeface="IBM Plex Mono Light" panose="020B0409050000000000" pitchFamily="49" charset="77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693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5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1pPr>
      <a:lvl2pPr marL="171450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.AppleSystemUIFont" charset="-120"/>
        <a:buChar char="–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2pPr>
      <a:lvl3pPr marL="342900" indent="-141288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3pPr>
      <a:lvl4pPr marL="628650" indent="-193675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SzPct val="100000"/>
        <a:buFont typeface=".AppleSystemUIFont" charset="-120"/>
        <a:buChar char="–"/>
        <a:tabLst/>
        <a:defRPr sz="1400" baseline="0">
          <a:solidFill>
            <a:schemeClr val="bg1"/>
          </a:solidFill>
          <a:latin typeface="+mn-lt"/>
          <a:ea typeface="IBM Plex Sans" charset="0"/>
          <a:cs typeface="IBM Plex Sans" charset="0"/>
        </a:defRPr>
      </a:lvl4pPr>
      <a:lvl5pPr marL="803275" indent="-171450" algn="l" rtl="0" eaLnBrk="1" fontAlgn="base" hangingPunct="1">
        <a:lnSpc>
          <a:spcPts val="1600"/>
        </a:lnSpc>
        <a:spcBef>
          <a:spcPts val="0"/>
        </a:spcBef>
        <a:spcAft>
          <a:spcPts val="1200"/>
        </a:spcAft>
        <a:buClr>
          <a:schemeClr val="bg1"/>
        </a:buClr>
        <a:buFont typeface=".AppleSystemUIFont" charset="-120"/>
        <a:buChar char="»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5pPr>
      <a:lvl6pPr marL="158370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6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31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396" indent="-129668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4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0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69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58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23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387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51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16" algn="l" defTabSz="725130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50">
          <p15:clr>
            <a:srgbClr val="F26B43"/>
          </p15:clr>
        </p15:guide>
        <p15:guide id="2" pos="144">
          <p15:clr>
            <a:srgbClr val="F26B43"/>
          </p15:clr>
        </p15:guide>
        <p15:guide id="3" pos="5616">
          <p15:clr>
            <a:srgbClr val="F26B43"/>
          </p15:clr>
        </p15:guide>
        <p15:guide id="4" orient="horz" pos="2832">
          <p15:clr>
            <a:srgbClr val="F26B43"/>
          </p15:clr>
        </p15:guide>
        <p15:guide id="5" orient="horz" pos="3088">
          <p15:clr>
            <a:srgbClr val="F26B43"/>
          </p15:clr>
        </p15:guide>
        <p15:guide id="6" pos="2880">
          <p15:clr>
            <a:srgbClr val="F26B43"/>
          </p15:clr>
        </p15:guide>
        <p15:guide id="7" pos="2736">
          <p15:clr>
            <a:srgbClr val="F26B43"/>
          </p15:clr>
        </p15:guide>
        <p15:guide id="8" pos="1440">
          <p15:clr>
            <a:srgbClr val="F26B43"/>
          </p15:clr>
        </p15:guide>
        <p15:guide id="9" pos="3024">
          <p15:clr>
            <a:srgbClr val="F26B43"/>
          </p15:clr>
        </p15:guide>
        <p15:guide id="10" pos="1296">
          <p15:clr>
            <a:srgbClr val="F26B43"/>
          </p15:clr>
        </p15:guide>
        <p15:guide id="11" pos="1584">
          <p15:clr>
            <a:srgbClr val="F26B43"/>
          </p15:clr>
        </p15:guide>
        <p15:guide id="12" pos="4320">
          <p15:clr>
            <a:srgbClr val="F26B43"/>
          </p15:clr>
        </p15:guide>
        <p15:guide id="13" pos="4176">
          <p15:clr>
            <a:srgbClr val="F26B43"/>
          </p15:clr>
        </p15:guide>
        <p15:guide id="14" pos="4464">
          <p15:clr>
            <a:srgbClr val="F26B43"/>
          </p15:clr>
        </p15:guide>
        <p15:guide id="15" orient="horz" pos="412">
          <p15:clr>
            <a:srgbClr val="F26B43"/>
          </p15:clr>
        </p15:guide>
        <p15:guide id="17" orient="horz" pos="812">
          <p15:clr>
            <a:srgbClr val="F26B43"/>
          </p15:clr>
        </p15:guide>
        <p15:guide id="18" orient="horz" pos="1620">
          <p15:clr>
            <a:srgbClr val="F26B43"/>
          </p15:clr>
        </p15:guide>
        <p15:guide id="19" orient="horz" pos="1216">
          <p15:clr>
            <a:srgbClr val="F26B43"/>
          </p15:clr>
        </p15:guide>
        <p15:guide id="20" orient="horz" pos="2022">
          <p15:clr>
            <a:srgbClr val="F26B43"/>
          </p15:clr>
        </p15:guide>
        <p15:guide id="21" orient="horz" pos="242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5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E6F15-713C-3D4A-A3E6-B4DDE9D25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213630"/>
            <a:ext cx="5372342" cy="4282170"/>
          </a:xfrm>
        </p:spPr>
        <p:txBody>
          <a:bodyPr/>
          <a:lstStyle/>
          <a:p>
            <a:r>
              <a:rPr lang="en-US" dirty="0"/>
              <a:t>Composable AI : Robotics Augmented by</a:t>
            </a:r>
            <a:br>
              <a:rPr lang="en-US" dirty="0"/>
            </a:br>
            <a:r>
              <a:rPr lang="en-US" dirty="0"/>
              <a:t>Artificial Intelligence</a:t>
            </a:r>
            <a:br>
              <a:rPr lang="en-US" dirty="0"/>
            </a:br>
            <a:r>
              <a:rPr lang="en-US" dirty="0"/>
              <a:t>—</a:t>
            </a:r>
            <a:br>
              <a:rPr lang="en-US" dirty="0"/>
            </a:br>
            <a:r>
              <a:rPr lang="en-US" sz="1800" dirty="0"/>
              <a:t>Vishal </a:t>
            </a:r>
            <a:r>
              <a:rPr lang="en-US" sz="1800" dirty="0" err="1"/>
              <a:t>Chahal</a:t>
            </a:r>
            <a:br>
              <a:rPr lang="en-US" sz="1800" dirty="0"/>
            </a:br>
            <a:r>
              <a:rPr lang="en-US" sz="1800" dirty="0"/>
              <a:t>Chief Architect – Cognitive Solutions</a:t>
            </a:r>
            <a:br>
              <a:rPr lang="en-US" sz="1800" dirty="0"/>
            </a:br>
            <a:r>
              <a:rPr lang="en-US" sz="1800" dirty="0"/>
              <a:t>IBM GSI Labs</a:t>
            </a:r>
          </a:p>
        </p:txBody>
      </p:sp>
    </p:spTree>
    <p:extLst>
      <p:ext uri="{BB962C8B-B14F-4D97-AF65-F5344CB8AC3E}">
        <p14:creationId xmlns:p14="http://schemas.microsoft.com/office/powerpoint/2010/main" val="2683099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0DE2F6-D94B-2147-93D0-7519C2CD8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400" b="1" dirty="0">
                <a:solidFill>
                  <a:srgbClr val="535353"/>
                </a:solidFill>
              </a:rPr>
              <a:t>Software and Programming: </a:t>
            </a:r>
            <a:r>
              <a:rPr lang="en-US" sz="1400" b="1" dirty="0" err="1">
                <a:solidFill>
                  <a:srgbClr val="535353"/>
                </a:solidFill>
              </a:rPr>
              <a:t>Choregraphe</a:t>
            </a:r>
            <a:r>
              <a:rPr lang="en-US" sz="1400" b="1" dirty="0">
                <a:solidFill>
                  <a:srgbClr val="535353"/>
                </a:solidFill>
              </a:rPr>
              <a:t>, “wiring composable boxes”, code written in Python, Virtual Robot Emulation, Robot animation Automation, NO MAGIC, Native C++, Distributed Objects platform</a:t>
            </a:r>
            <a:br>
              <a:rPr lang="en-US" sz="1400" b="1" dirty="0">
                <a:solidFill>
                  <a:srgbClr val="535353"/>
                </a:solidFill>
              </a:rPr>
            </a:br>
            <a:endParaRPr lang="en-US" sz="1400" b="1" dirty="0">
              <a:solidFill>
                <a:srgbClr val="535353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558FAE-8732-4148-B475-3A153DC791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AADD073-C8AD-D74E-B44F-EF3A0C475A5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89E5F1-F265-EC42-8FCA-AA59F51DF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9050"/>
            <a:ext cx="6857932" cy="38544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3FE79A-BCFC-F249-830C-2CC1EF731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976" y="1289050"/>
            <a:ext cx="3558024" cy="24396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1B983D-15EB-CA4A-AFD7-2D9EE380E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7227" y="3185160"/>
            <a:ext cx="2836773" cy="195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613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D9822E00-3AF1-424D-AA28-2E6BDBE2518D}"/>
              </a:ext>
            </a:extLst>
          </p:cNvPr>
          <p:cNvSpPr txBox="1">
            <a:spLocks/>
          </p:cNvSpPr>
          <p:nvPr/>
        </p:nvSpPr>
        <p:spPr bwMode="auto">
          <a:xfrm>
            <a:off x="225425" y="177800"/>
            <a:ext cx="8229600" cy="43497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0" tIns="0" rIns="0" bIns="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ヒラギノ角ゴ Pro W3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defTabSz="914400">
              <a:defRPr/>
            </a:pPr>
            <a:r>
              <a:rPr lang="en-US" kern="0" dirty="0">
                <a:solidFill>
                  <a:srgbClr val="FFFFFF"/>
                </a:solidFill>
                <a:ea typeface="ヒラギノ角ゴ Pro W3"/>
              </a:rPr>
              <a:t>Challenges of AI for Enterprise: Reasoning</a:t>
            </a:r>
          </a:p>
        </p:txBody>
      </p:sp>
      <p:sp>
        <p:nvSpPr>
          <p:cNvPr id="308230" name="Title 4">
            <a:extLst>
              <a:ext uri="{FF2B5EF4-FFF2-40B4-BE49-F238E27FC236}">
                <a16:creationId xmlns:a16="http://schemas.microsoft.com/office/drawing/2014/main" id="{185B869D-275D-8047-9CC2-9CD12BD9F7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2725" y="260350"/>
            <a:ext cx="8229600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1100"/>
              </a:spcBef>
              <a:buFont typeface="Arial" panose="020B0604020202020204" pitchFamily="34" charset="0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1pPr>
            <a:lvl2pPr marL="173038" indent="-173038">
              <a:spcBef>
                <a:spcPts val="1100"/>
              </a:spcBef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2pPr>
            <a:lvl3pPr marL="396875" indent="-173038">
              <a:spcBef>
                <a:spcPts val="11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3pPr>
            <a:lvl4pPr marL="625475" indent="-168275">
              <a:spcBef>
                <a:spcPts val="1100"/>
              </a:spcBef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4pPr>
            <a:lvl5pPr marL="803275" indent="-173038">
              <a:spcBef>
                <a:spcPts val="1100"/>
              </a:spcBef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5pPr>
            <a:lvl6pPr marL="1260475" indent="-173038" defTabSz="685800" eaLnBrk="0" fontAlgn="base" hangingPunct="0">
              <a:spcBef>
                <a:spcPts val="11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6pPr>
            <a:lvl7pPr marL="1717675" indent="-173038" defTabSz="685800" eaLnBrk="0" fontAlgn="base" hangingPunct="0">
              <a:spcBef>
                <a:spcPts val="11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7pPr>
            <a:lvl8pPr marL="2174875" indent="-173038" defTabSz="685800" eaLnBrk="0" fontAlgn="base" hangingPunct="0">
              <a:spcBef>
                <a:spcPts val="11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8pPr>
            <a:lvl9pPr marL="2632075" indent="-173038" defTabSz="685800" eaLnBrk="0" fontAlgn="base" hangingPunct="0">
              <a:spcBef>
                <a:spcPts val="11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j-lt"/>
              </a:rPr>
              <a:t>Challenges of AI in Robotics: Reasoning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j-lt"/>
              </a:rPr>
              <a:t> 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FB572CD5-C283-984E-B3B8-71CEB57DD5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137" y="1364456"/>
            <a:ext cx="4165600" cy="2414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1EFA9D0-999B-8447-B274-A78488D7FFA5}"/>
              </a:ext>
            </a:extLst>
          </p:cNvPr>
          <p:cNvSpPr/>
          <p:nvPr/>
        </p:nvSpPr>
        <p:spPr>
          <a:xfrm>
            <a:off x="212725" y="1565645"/>
            <a:ext cx="366366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  <a:buClr>
                <a:schemeClr val="bg1"/>
              </a:buClr>
              <a:defRPr/>
            </a:pPr>
            <a:r>
              <a:rPr lang="en-US" sz="1400" b="1" dirty="0">
                <a:solidFill>
                  <a:srgbClr val="535353"/>
                </a:solidFill>
                <a:latin typeface="+mj-lt"/>
              </a:rPr>
              <a:t>Humanoid Robots are driven by autonomous functions – Behaviors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616399-3D00-4943-9B4E-539DA29195B6}"/>
              </a:ext>
            </a:extLst>
          </p:cNvPr>
          <p:cNvSpPr/>
          <p:nvPr/>
        </p:nvSpPr>
        <p:spPr>
          <a:xfrm>
            <a:off x="6075341" y="1504089"/>
            <a:ext cx="334645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  <a:buClr>
                <a:schemeClr val="bg1"/>
              </a:buClr>
              <a:defRPr/>
            </a:pPr>
            <a:r>
              <a:rPr lang="en-US" sz="1400" b="1" dirty="0">
                <a:solidFill>
                  <a:srgbClr val="535353"/>
                </a:solidFill>
                <a:latin typeface="+mj-lt"/>
              </a:rPr>
              <a:t>Behaviors can be augmented by AI, but current techniques are more aligned towards discreet instantiation of AI</a:t>
            </a:r>
            <a:endParaRPr lang="en-US" sz="1400" b="1" dirty="0">
              <a:solidFill>
                <a:srgbClr val="535353"/>
              </a:solidFill>
              <a:latin typeface="+mj-lt"/>
              <a:sym typeface="Wingdings" panose="05000000000000000000" pitchFamily="2" charset="2"/>
            </a:endParaRPr>
          </a:p>
          <a:p>
            <a:pPr fontAlgn="auto">
              <a:spcAft>
                <a:spcPts val="0"/>
              </a:spcAft>
              <a:defRPr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A0D541-ABD1-1F47-BF2F-F517EEC439DE}"/>
              </a:ext>
            </a:extLst>
          </p:cNvPr>
          <p:cNvSpPr/>
          <p:nvPr/>
        </p:nvSpPr>
        <p:spPr>
          <a:xfrm>
            <a:off x="225425" y="3931634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srgbClr val="535353"/>
                </a:solidFill>
                <a:latin typeface="+mj-lt"/>
              </a:rPr>
              <a:t>Using current methods Robots can’t make sense of the world without help from large amounts of carefully labeled data driven DL models; they aren’t suited to everything</a:t>
            </a:r>
          </a:p>
          <a:p>
            <a:pPr fontAlgn="auto">
              <a:spcAft>
                <a:spcPts val="0"/>
              </a:spcAft>
              <a:defRPr/>
            </a:pP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861888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3" name="Slide Number Placeholder 2">
            <a:extLst>
              <a:ext uri="{FF2B5EF4-FFF2-40B4-BE49-F238E27FC236}">
                <a16:creationId xmlns:a16="http://schemas.microsoft.com/office/drawing/2014/main" id="{FB7C3E6B-A9DC-CF4D-89BE-29B2EA12B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xfrm>
            <a:off x="6858000" y="4826000"/>
            <a:ext cx="2057400" cy="138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685800" rtl="0" eaLnBrk="1" fontAlgn="auto" hangingPunct="1">
              <a:spcBef>
                <a:spcPts val="0"/>
              </a:spcBef>
              <a:spcAft>
                <a:spcPts val="0"/>
              </a:spcAft>
              <a:defRPr sz="600" kern="12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342900" indent="114300" algn="l" defTabSz="685800" rtl="0" eaLnBrk="0" fontAlgn="base" hangingPunct="0">
              <a:spcBef>
                <a:spcPct val="0"/>
              </a:spcBef>
              <a:spcAft>
                <a:spcPct val="0"/>
              </a:spcAft>
              <a:defRPr sz="130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+mn-cs"/>
              </a:defRPr>
            </a:lvl2pPr>
            <a:lvl3pPr marL="685800" indent="228600" algn="l" defTabSz="685800" rtl="0" eaLnBrk="0" fontAlgn="base" hangingPunct="0">
              <a:spcBef>
                <a:spcPct val="0"/>
              </a:spcBef>
              <a:spcAft>
                <a:spcPct val="0"/>
              </a:spcAft>
              <a:defRPr sz="130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+mn-cs"/>
              </a:defRPr>
            </a:lvl3pPr>
            <a:lvl4pPr marL="1028700" indent="342900" algn="l" defTabSz="685800" rtl="0" eaLnBrk="0" fontAlgn="base" hangingPunct="0">
              <a:spcBef>
                <a:spcPct val="0"/>
              </a:spcBef>
              <a:spcAft>
                <a:spcPct val="0"/>
              </a:spcAft>
              <a:defRPr sz="130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+mn-cs"/>
              </a:defRPr>
            </a:lvl4pPr>
            <a:lvl5pPr marL="1371600" indent="457200" algn="l" defTabSz="685800" rtl="0" eaLnBrk="0" fontAlgn="base" hangingPunct="0">
              <a:spcBef>
                <a:spcPct val="0"/>
              </a:spcBef>
              <a:spcAft>
                <a:spcPct val="0"/>
              </a:spcAft>
              <a:defRPr sz="130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30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30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30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300" kern="1200">
                <a:solidFill>
                  <a:schemeClr val="tx1"/>
                </a:solidFill>
                <a:latin typeface="IBM Plex Sans" panose="020B0503050203000203" pitchFamily="34" charset="77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0BDD685-21EF-A44F-8105-2A9828E94962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 altLang="en-US" sz="600">
              <a:cs typeface="Arial" panose="020B0604020202020204" pitchFamily="34" charset="0"/>
            </a:endParaRPr>
          </a:p>
        </p:txBody>
      </p:sp>
      <p:pic>
        <p:nvPicPr>
          <p:cNvPr id="310274" name="Picture 2" descr="Example of how the new model works">
            <a:extLst>
              <a:ext uri="{FF2B5EF4-FFF2-40B4-BE49-F238E27FC236}">
                <a16:creationId xmlns:a16="http://schemas.microsoft.com/office/drawing/2014/main" id="{283D209D-377B-0941-B1BD-70FFC2BEE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B21584-03B0-7B49-8D04-897D185A8F56}"/>
              </a:ext>
            </a:extLst>
          </p:cNvPr>
          <p:cNvSpPr/>
          <p:nvPr/>
        </p:nvSpPr>
        <p:spPr>
          <a:xfrm>
            <a:off x="-34725" y="276122"/>
            <a:ext cx="93480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400" dirty="0">
                <a:latin typeface="+mj-lt"/>
              </a:rPr>
              <a:t>Composable AI : Evidence and knowledge graphs based reasoning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42005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D562DC-0818-DD48-8E74-ED627991B2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13</a:t>
            </a:fld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EF491BB-0EE6-FB41-80AB-FE397A2B85B6}"/>
              </a:ext>
            </a:extLst>
          </p:cNvPr>
          <p:cNvGrpSpPr/>
          <p:nvPr/>
        </p:nvGrpSpPr>
        <p:grpSpPr>
          <a:xfrm>
            <a:off x="2219035" y="335577"/>
            <a:ext cx="5119314" cy="4619009"/>
            <a:chOff x="1787132" y="100656"/>
            <a:chExt cx="5597516" cy="4830041"/>
          </a:xfrm>
        </p:grpSpPr>
        <p:pic>
          <p:nvPicPr>
            <p:cNvPr id="17" name="Picture 4" descr="mage result for decision tree logo transparent">
              <a:extLst>
                <a:ext uri="{FF2B5EF4-FFF2-40B4-BE49-F238E27FC236}">
                  <a16:creationId xmlns:a16="http://schemas.microsoft.com/office/drawing/2014/main" id="{5BD78094-596D-1E4D-9332-F11B0725DA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87132" y="100656"/>
              <a:ext cx="5597516" cy="44173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" name="Group 3">
              <a:extLst>
                <a:ext uri="{FF2B5EF4-FFF2-40B4-BE49-F238E27FC236}">
                  <a16:creationId xmlns:a16="http://schemas.microsoft.com/office/drawing/2014/main" id="{A90D682D-926C-DA4D-B18E-6968F6F555E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74069" y="4456939"/>
              <a:ext cx="560187" cy="430564"/>
              <a:chOff x="5256962" y="4576035"/>
              <a:chExt cx="921460" cy="505267"/>
            </a:xfrm>
          </p:grpSpPr>
          <p:pic>
            <p:nvPicPr>
              <p:cNvPr id="19" name="Picture 4" descr="Image result for single lego block transparent">
                <a:extLst>
                  <a:ext uri="{FF2B5EF4-FFF2-40B4-BE49-F238E27FC236}">
                    <a16:creationId xmlns:a16="http://schemas.microsoft.com/office/drawing/2014/main" id="{27B01C78-9040-DF4B-8256-5DEEF62C449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56962" y="4576035"/>
                <a:ext cx="921460" cy="5052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" name="Picture 10" descr="Image result for ibm watson transparent logo">
                <a:extLst>
                  <a:ext uri="{FF2B5EF4-FFF2-40B4-BE49-F238E27FC236}">
                    <a16:creationId xmlns:a16="http://schemas.microsoft.com/office/drawing/2014/main" id="{576BF331-11F1-8345-99C0-DFDF90EE79E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84657" y="4832840"/>
                <a:ext cx="128939" cy="119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1" name="Picture 10" descr="Image result for ibm watson transparent logo">
                <a:extLst>
                  <a:ext uri="{FF2B5EF4-FFF2-40B4-BE49-F238E27FC236}">
                    <a16:creationId xmlns:a16="http://schemas.microsoft.com/office/drawing/2014/main" id="{19102D17-6290-6143-9898-B81E13B2678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338156" y="4832840"/>
                <a:ext cx="128939" cy="119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22" name="Group 2">
              <a:extLst>
                <a:ext uri="{FF2B5EF4-FFF2-40B4-BE49-F238E27FC236}">
                  <a16:creationId xmlns:a16="http://schemas.microsoft.com/office/drawing/2014/main" id="{35E940BC-9CBF-3A42-B3B5-DF640AA5BD2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422823" y="4321258"/>
              <a:ext cx="560187" cy="609439"/>
              <a:chOff x="595949" y="4442790"/>
              <a:chExt cx="801454" cy="743972"/>
            </a:xfrm>
          </p:grpSpPr>
          <p:pic>
            <p:nvPicPr>
              <p:cNvPr id="23" name="Picture 8" descr="Image result for single lego block transparent">
                <a:extLst>
                  <a:ext uri="{FF2B5EF4-FFF2-40B4-BE49-F238E27FC236}">
                    <a16:creationId xmlns:a16="http://schemas.microsoft.com/office/drawing/2014/main" id="{7AD22353-5B25-B540-95B2-6D57F5563D5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949" y="4442790"/>
                <a:ext cx="801454" cy="7439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4" name="Picture 10" descr="Image result for ibm watson transparent logo">
                <a:extLst>
                  <a:ext uri="{FF2B5EF4-FFF2-40B4-BE49-F238E27FC236}">
                    <a16:creationId xmlns:a16="http://schemas.microsoft.com/office/drawing/2014/main" id="{6C4C5A3F-0154-0E40-BF70-8D0A00A22D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42629" y="4814776"/>
                <a:ext cx="128939" cy="119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5" name="Picture 10" descr="Image result for ibm watson transparent logo">
                <a:extLst>
                  <a:ext uri="{FF2B5EF4-FFF2-40B4-BE49-F238E27FC236}">
                    <a16:creationId xmlns:a16="http://schemas.microsoft.com/office/drawing/2014/main" id="{D3C62C84-B2BE-B84F-A016-EC621021D2F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5179" y="4887879"/>
                <a:ext cx="100376" cy="931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26" name="Group 1">
              <a:extLst>
                <a:ext uri="{FF2B5EF4-FFF2-40B4-BE49-F238E27FC236}">
                  <a16:creationId xmlns:a16="http://schemas.microsoft.com/office/drawing/2014/main" id="{EF15631F-C86E-AB4E-90F9-2C8774DA00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56145" y="4404235"/>
              <a:ext cx="560187" cy="430564"/>
              <a:chOff x="2961877" y="4529227"/>
              <a:chExt cx="876275" cy="574447"/>
            </a:xfrm>
          </p:grpSpPr>
          <p:pic>
            <p:nvPicPr>
              <p:cNvPr id="27" name="Picture 2" descr="Image result for single lego block transparent">
                <a:extLst>
                  <a:ext uri="{FF2B5EF4-FFF2-40B4-BE49-F238E27FC236}">
                    <a16:creationId xmlns:a16="http://schemas.microsoft.com/office/drawing/2014/main" id="{43E38FAF-A184-D845-929F-356FE3D3971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61877" y="4529227"/>
                <a:ext cx="876275" cy="5744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8" name="Picture 10" descr="Image result for ibm watson transparent logo">
                <a:extLst>
                  <a:ext uri="{FF2B5EF4-FFF2-40B4-BE49-F238E27FC236}">
                    <a16:creationId xmlns:a16="http://schemas.microsoft.com/office/drawing/2014/main" id="{757F444E-63DF-FF43-AFA7-A1978904968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47088" y="4874621"/>
                <a:ext cx="128939" cy="119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9" name="Picture 28" descr="Image result for ibm watson transparent logo">
                <a:extLst>
                  <a:ext uri="{FF2B5EF4-FFF2-40B4-BE49-F238E27FC236}">
                    <a16:creationId xmlns:a16="http://schemas.microsoft.com/office/drawing/2014/main" id="{E9E81067-938C-D44C-AD7E-44D98E6ED81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93410" y="4825070"/>
                <a:ext cx="128939" cy="1196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30" name="Picture 8" descr="Image result for lego block transparent">
              <a:extLst>
                <a:ext uri="{FF2B5EF4-FFF2-40B4-BE49-F238E27FC236}">
                  <a16:creationId xmlns:a16="http://schemas.microsoft.com/office/drawing/2014/main" id="{2A507B10-18C6-9748-A91B-F301C72AA3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0098" y="164528"/>
              <a:ext cx="679450" cy="563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0747DF28-90E9-8C4E-8127-5C9E18F86306}"/>
                </a:ext>
              </a:extLst>
            </p:cNvPr>
            <p:cNvCxnSpPr/>
            <p:nvPr/>
          </p:nvCxnSpPr>
          <p:spPr bwMode="auto">
            <a:xfrm>
              <a:off x="2294873" y="4137548"/>
              <a:ext cx="0" cy="281725"/>
            </a:xfrm>
            <a:prstGeom prst="straightConnector1">
              <a:avLst/>
            </a:prstGeom>
            <a:ln w="12700">
              <a:solidFill>
                <a:schemeClr val="accent1">
                  <a:lumMod val="75000"/>
                </a:schemeClr>
              </a:solidFill>
              <a:headEnd type="none" w="med" len="med"/>
              <a:tailEnd type="triangle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93A7A415-4A3F-D143-AB06-99C8E75AAFBC}"/>
                </a:ext>
              </a:extLst>
            </p:cNvPr>
            <p:cNvCxnSpPr/>
            <p:nvPr/>
          </p:nvCxnSpPr>
          <p:spPr bwMode="auto">
            <a:xfrm>
              <a:off x="4441253" y="4122510"/>
              <a:ext cx="0" cy="281725"/>
            </a:xfrm>
            <a:prstGeom prst="straightConnector1">
              <a:avLst/>
            </a:prstGeom>
            <a:ln w="12700">
              <a:solidFill>
                <a:schemeClr val="accent2">
                  <a:lumMod val="50000"/>
                </a:schemeClr>
              </a:solidFill>
              <a:headEnd type="none" w="med" len="med"/>
              <a:tailEnd type="triangle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70BF331-68B3-9C41-B91E-739FB6A35D41}"/>
                </a:ext>
              </a:extLst>
            </p:cNvPr>
            <p:cNvCxnSpPr/>
            <p:nvPr/>
          </p:nvCxnSpPr>
          <p:spPr bwMode="auto">
            <a:xfrm>
              <a:off x="5606236" y="4122510"/>
              <a:ext cx="0" cy="281725"/>
            </a:xfrm>
            <a:prstGeom prst="straightConnector1">
              <a:avLst/>
            </a:prstGeom>
            <a:ln w="12700">
              <a:solidFill>
                <a:schemeClr val="accent5">
                  <a:lumMod val="50000"/>
                </a:schemeClr>
              </a:solidFill>
              <a:headEnd type="none" w="med" len="med"/>
              <a:tailEnd type="triangle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13D8FEFC-9AC2-9E46-BB9F-42FBA1376A7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386617" y="446310"/>
              <a:ext cx="348419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triangle"/>
            </a:ln>
            <a:effectLst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C97D07AC-6BDB-D74B-9165-49368A59AB7B}"/>
              </a:ext>
            </a:extLst>
          </p:cNvPr>
          <p:cNvSpPr/>
          <p:nvPr/>
        </p:nvSpPr>
        <p:spPr>
          <a:xfrm>
            <a:off x="1580385" y="4146809"/>
            <a:ext cx="9300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Generic </a:t>
            </a:r>
          </a:p>
          <a:p>
            <a:pPr algn="ctr">
              <a:defRPr/>
            </a:pPr>
            <a:r>
              <a:rPr lang="en-US" sz="1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Features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1604F76-F9FA-6844-9969-9A15226FE17F}"/>
              </a:ext>
            </a:extLst>
          </p:cNvPr>
          <p:cNvSpPr/>
          <p:nvPr/>
        </p:nvSpPr>
        <p:spPr>
          <a:xfrm>
            <a:off x="3612496" y="4239176"/>
            <a:ext cx="9973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DL model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912919D-DC56-2F4A-8864-EE64CA6C09ED}"/>
              </a:ext>
            </a:extLst>
          </p:cNvPr>
          <p:cNvSpPr/>
          <p:nvPr/>
        </p:nvSpPr>
        <p:spPr>
          <a:xfrm>
            <a:off x="6099021" y="4182856"/>
            <a:ext cx="9300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Sensor </a:t>
            </a:r>
          </a:p>
          <a:p>
            <a:pPr algn="ctr">
              <a:defRPr/>
            </a:pPr>
            <a:r>
              <a:rPr lang="en-US" sz="1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Patterns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3EF6652-E2FB-8E4B-8C4E-DC015EBCE7F7}"/>
              </a:ext>
            </a:extLst>
          </p:cNvPr>
          <p:cNvSpPr/>
          <p:nvPr/>
        </p:nvSpPr>
        <p:spPr>
          <a:xfrm>
            <a:off x="4116682" y="334937"/>
            <a:ext cx="10502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Generic </a:t>
            </a:r>
          </a:p>
          <a:p>
            <a:pPr algn="ctr">
              <a:defRPr/>
            </a:pPr>
            <a:r>
              <a:rPr lang="en-US" sz="1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Behaviors</a:t>
            </a:r>
          </a:p>
        </p:txBody>
      </p:sp>
      <p:sp>
        <p:nvSpPr>
          <p:cNvPr id="45" name="Title 4">
            <a:extLst>
              <a:ext uri="{FF2B5EF4-FFF2-40B4-BE49-F238E27FC236}">
                <a16:creationId xmlns:a16="http://schemas.microsoft.com/office/drawing/2014/main" id="{41F7ACBB-2A06-254C-A302-16456C890F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297" y="168653"/>
            <a:ext cx="8229600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ts val="1100"/>
              </a:spcBef>
              <a:buFont typeface="Arial" panose="020B0604020202020204" pitchFamily="34" charset="0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1pPr>
            <a:lvl2pPr marL="173038" indent="-173038">
              <a:spcBef>
                <a:spcPts val="1100"/>
              </a:spcBef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2pPr>
            <a:lvl3pPr marL="396875" indent="-173038">
              <a:spcBef>
                <a:spcPts val="11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3pPr>
            <a:lvl4pPr marL="625475" indent="-168275">
              <a:spcBef>
                <a:spcPts val="1100"/>
              </a:spcBef>
              <a:buFont typeface="Arial" panose="020B0604020202020204" pitchFamily="34" charset="0"/>
              <a:buChar char="–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4pPr>
            <a:lvl5pPr marL="803275" indent="-173038">
              <a:spcBef>
                <a:spcPts val="1100"/>
              </a:spcBef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5pPr>
            <a:lvl6pPr marL="1260475" indent="-173038" defTabSz="685800" eaLnBrk="0" fontAlgn="base" hangingPunct="0">
              <a:spcBef>
                <a:spcPts val="11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6pPr>
            <a:lvl7pPr marL="1717675" indent="-173038" defTabSz="685800" eaLnBrk="0" fontAlgn="base" hangingPunct="0">
              <a:spcBef>
                <a:spcPts val="11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7pPr>
            <a:lvl8pPr marL="2174875" indent="-173038" defTabSz="685800" eaLnBrk="0" fontAlgn="base" hangingPunct="0">
              <a:spcBef>
                <a:spcPts val="11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8pPr>
            <a:lvl9pPr marL="2632075" indent="-173038" defTabSz="685800" eaLnBrk="0" fontAlgn="base" hangingPunct="0">
              <a:spcBef>
                <a:spcPts val="11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400">
                <a:solidFill>
                  <a:schemeClr val="tx1"/>
                </a:solidFill>
                <a:latin typeface="IBM Plex Sans" panose="020B0503050203000203" pitchFamily="34" charset="77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j-lt"/>
              </a:rPr>
              <a:t>Composable AI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8982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655FE-C227-7B4B-9B33-92F98A478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8C841-0056-9349-8344-3C7D30874E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5FC291-99B6-DD48-8BC2-EAC42D1CEA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8870" y="1012735"/>
            <a:ext cx="4123944" cy="3222934"/>
          </a:xfrm>
        </p:spPr>
        <p:txBody>
          <a:bodyPr vert="horz" lIns="0" tIns="0" rIns="0" bIns="0" rtlCol="0" anchor="t">
            <a:noAutofit/>
          </a:bodyPr>
          <a:lstStyle/>
          <a:p>
            <a:pPr>
              <a:lnSpc>
                <a:spcPts val="1200"/>
              </a:lnSpc>
            </a:pPr>
            <a:r>
              <a:rPr lang="en-US" sz="2000" dirty="0"/>
              <a:t>Vishal Chahal</a:t>
            </a:r>
          </a:p>
          <a:p>
            <a:pPr>
              <a:lnSpc>
                <a:spcPts val="1200"/>
              </a:lnSpc>
            </a:pPr>
            <a:r>
              <a:rPr lang="en-US" sz="2000" dirty="0"/>
              <a:t>Chief Architect – Cognitive Solutions</a:t>
            </a:r>
          </a:p>
          <a:p>
            <a:pPr>
              <a:lnSpc>
                <a:spcPts val="1200"/>
              </a:lnSpc>
            </a:pPr>
            <a:r>
              <a:rPr lang="en-US" sz="2000" dirty="0"/>
              <a:t>IBM GSI Labs</a:t>
            </a:r>
          </a:p>
          <a:p>
            <a:pPr>
              <a:lnSpc>
                <a:spcPts val="1200"/>
              </a:lnSpc>
            </a:pPr>
            <a:r>
              <a:rPr lang="en-US" sz="2000" dirty="0"/>
              <a:t>—</a:t>
            </a:r>
          </a:p>
          <a:p>
            <a:pPr>
              <a:lnSpc>
                <a:spcPts val="1200"/>
              </a:lnSpc>
            </a:pPr>
            <a:r>
              <a:rPr lang="en-US" sz="2000" dirty="0"/>
              <a:t>vchahal@in.ibm.com</a:t>
            </a:r>
          </a:p>
          <a:p>
            <a:pPr>
              <a:lnSpc>
                <a:spcPts val="1200"/>
              </a:lnSpc>
            </a:pPr>
            <a:r>
              <a:rPr lang="en-US" sz="2000" dirty="0"/>
              <a:t>+91-9886681946</a:t>
            </a:r>
          </a:p>
          <a:p>
            <a:pPr>
              <a:lnSpc>
                <a:spcPts val="1200"/>
              </a:lnSpc>
            </a:pPr>
            <a:r>
              <a:rPr lang="en-US" sz="2000" dirty="0"/>
              <a:t>ibm.com</a:t>
            </a:r>
          </a:p>
        </p:txBody>
      </p:sp>
    </p:spTree>
    <p:extLst>
      <p:ext uri="{BB962C8B-B14F-4D97-AF65-F5344CB8AC3E}">
        <p14:creationId xmlns:p14="http://schemas.microsoft.com/office/powerpoint/2010/main" val="1550118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6082B6-38F4-6F4A-A441-AE664FEEC2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637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Shape 603">
            <a:extLst>
              <a:ext uri="{FF2B5EF4-FFF2-40B4-BE49-F238E27FC236}">
                <a16:creationId xmlns:a16="http://schemas.microsoft.com/office/drawing/2014/main" id="{D0259B2E-5BB1-3441-AF08-59722581FF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12738" y="4835525"/>
            <a:ext cx="42862" cy="93663"/>
          </a:xfrm>
          <a:extLst>
            <a:ext uri="{C572A759-6A51-4108-AA02-DFA0A04FC94B}"/>
          </a:extLst>
        </p:spPr>
        <p:txBody>
          <a:bodyPr/>
          <a:lstStyle>
            <a:lvl1pPr algn="r">
              <a:defRPr>
                <a:solidFill>
                  <a:srgbClr val="535353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defTabSz="457199">
              <a:defRPr/>
            </a:pPr>
            <a:fld id="{73446080-5752-9E49-9728-55BB83F005A0}" type="slidenum">
              <a:rPr kern="0"/>
              <a:pPr defTabSz="457199">
                <a:defRPr/>
              </a:pPr>
              <a:t>2</a:t>
            </a:fld>
            <a:endParaRPr kern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E003F0-D147-5449-836E-A6A2EC10F79A}"/>
              </a:ext>
            </a:extLst>
          </p:cNvPr>
          <p:cNvSpPr/>
          <p:nvPr/>
        </p:nvSpPr>
        <p:spPr>
          <a:xfrm>
            <a:off x="369888" y="2836863"/>
            <a:ext cx="8518525" cy="230663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398">
                <a:solidFill>
                  <a:srgbClr val="535353"/>
                </a:solidFill>
                <a:latin typeface="Calibri" panose="020F0502020204030204"/>
                <a:sym typeface="Helvetica"/>
              </a:rPr>
              <a:t>“People worry that computers will get too smart and take over the world, but the real problem is that </a:t>
            </a:r>
            <a:r>
              <a:rPr lang="en-US" sz="2398" i="1" u="sng">
                <a:solidFill>
                  <a:srgbClr val="535353"/>
                </a:solidFill>
                <a:latin typeface="Calibri" panose="020F0502020204030204"/>
                <a:sym typeface="Helvetica"/>
              </a:rPr>
              <a:t>they're too stupid and they've already taken over the world</a:t>
            </a:r>
            <a:r>
              <a:rPr lang="en-US" sz="2398">
                <a:solidFill>
                  <a:srgbClr val="535353"/>
                </a:solidFill>
                <a:latin typeface="Calibri" panose="020F0502020204030204"/>
                <a:sym typeface="Helvetica"/>
              </a:rPr>
              <a:t>. “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br>
              <a:rPr lang="en-US" sz="2398">
                <a:solidFill>
                  <a:srgbClr val="535353"/>
                </a:solidFill>
                <a:latin typeface="Calibri" panose="020F0502020204030204"/>
                <a:sym typeface="Helvetica"/>
              </a:rPr>
            </a:br>
            <a:r>
              <a:rPr lang="en-US" sz="2398">
                <a:solidFill>
                  <a:srgbClr val="535353"/>
                </a:solidFill>
                <a:latin typeface="Calibri" panose="020F0502020204030204"/>
                <a:sym typeface="Helvetica"/>
              </a:rPr>
              <a:t>Pedro </a:t>
            </a:r>
            <a:r>
              <a:rPr lang="en-US" sz="2398" err="1">
                <a:solidFill>
                  <a:srgbClr val="535353"/>
                </a:solidFill>
                <a:latin typeface="Calibri" panose="020F0502020204030204"/>
                <a:sym typeface="Helvetica"/>
              </a:rPr>
              <a:t>Domingos</a:t>
            </a:r>
            <a:r>
              <a:rPr lang="en-US" sz="2398">
                <a:solidFill>
                  <a:srgbClr val="535353"/>
                </a:solidFill>
                <a:latin typeface="Calibri" panose="020F0502020204030204"/>
                <a:sym typeface="Helvetica"/>
              </a:rPr>
              <a:t>, professor at University of Washington and researcher in machine learning </a:t>
            </a:r>
          </a:p>
        </p:txBody>
      </p:sp>
      <p:pic>
        <p:nvPicPr>
          <p:cNvPr id="265219" name="Picture 2" descr="mage result for dilbert robot will take over">
            <a:extLst>
              <a:ext uri="{FF2B5EF4-FFF2-40B4-BE49-F238E27FC236}">
                <a16:creationId xmlns:a16="http://schemas.microsoft.com/office/drawing/2014/main" id="{01376CD7-C542-CA41-A8D9-4CA3D2141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00" y="188913"/>
            <a:ext cx="7146925" cy="2227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964726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41" name="Title 1">
            <a:extLst>
              <a:ext uri="{FF2B5EF4-FFF2-40B4-BE49-F238E27FC236}">
                <a16:creationId xmlns:a16="http://schemas.microsoft.com/office/drawing/2014/main" id="{0A45D4DD-FCB8-CB48-B0C2-D7C51DF436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411163"/>
            <a:ext cx="6400800" cy="639762"/>
          </a:xfrm>
        </p:spPr>
        <p:txBody>
          <a:bodyPr/>
          <a:lstStyle/>
          <a:p>
            <a:pPr eaLnBrk="1" hangingPunct="1"/>
            <a:r>
              <a:rPr lang="en-US" altLang="en-US">
                <a:cs typeface="Arial" panose="020B0604020202020204" pitchFamily="34" charset="0"/>
              </a:rPr>
              <a:t>Just buzzwords?</a:t>
            </a:r>
          </a:p>
        </p:txBody>
      </p:sp>
      <p:sp>
        <p:nvSpPr>
          <p:cNvPr id="266242" name="Slide Number Placeholder 2">
            <a:extLst>
              <a:ext uri="{FF2B5EF4-FFF2-40B4-BE49-F238E27FC236}">
                <a16:creationId xmlns:a16="http://schemas.microsoft.com/office/drawing/2014/main" id="{929900B8-85DB-0F4E-A592-FF4EB167959D}"/>
              </a:ext>
            </a:extLst>
          </p:cNvPr>
          <p:cNvSpPr>
            <a:spLocks noGrp="1" noChangeArrowheads="1"/>
          </p:cNvSpPr>
          <p:nvPr>
            <p:ph type="sldNum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47075AF-F3EA-7541-8E06-FC271A6BE58A}" type="slidenum">
              <a:rPr lang="en-US" altLang="en-US" sz="600" smtClean="0"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en-US" sz="600">
              <a:cs typeface="Arial" panose="020B0604020202020204" pitchFamily="34" charset="0"/>
            </a:endParaRPr>
          </a:p>
        </p:txBody>
      </p:sp>
      <p:pic>
        <p:nvPicPr>
          <p:cNvPr id="266243" name="Picture 2" descr="ttp://www.kdnuggets.com/images/google-trends-big-data-machine-learning-ai-ds-dl-april-2017.jpg">
            <a:extLst>
              <a:ext uri="{FF2B5EF4-FFF2-40B4-BE49-F238E27FC236}">
                <a16:creationId xmlns:a16="http://schemas.microsoft.com/office/drawing/2014/main" id="{5FDABE70-9424-B947-8132-0B2893F02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38" y="896938"/>
            <a:ext cx="7850187" cy="342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086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89" name="Title 1">
            <a:extLst>
              <a:ext uri="{FF2B5EF4-FFF2-40B4-BE49-F238E27FC236}">
                <a16:creationId xmlns:a16="http://schemas.microsoft.com/office/drawing/2014/main" id="{2BACD42F-E544-854A-8FEE-08C13AD8C2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411163"/>
            <a:ext cx="6400800" cy="639762"/>
          </a:xfrm>
        </p:spPr>
        <p:txBody>
          <a:bodyPr/>
          <a:lstStyle/>
          <a:p>
            <a:pPr eaLnBrk="1" hangingPunct="1"/>
            <a:r>
              <a:rPr lang="en-US" altLang="en-US" dirty="0"/>
              <a:t>Hype Cycle for Data Science</a:t>
            </a:r>
          </a:p>
        </p:txBody>
      </p:sp>
      <p:sp>
        <p:nvSpPr>
          <p:cNvPr id="268290" name="Slide Number Placeholder 2">
            <a:extLst>
              <a:ext uri="{FF2B5EF4-FFF2-40B4-BE49-F238E27FC236}">
                <a16:creationId xmlns:a16="http://schemas.microsoft.com/office/drawing/2014/main" id="{7B4169FA-2906-344D-9035-0D3CBBA64487}"/>
              </a:ext>
            </a:extLst>
          </p:cNvPr>
          <p:cNvSpPr>
            <a:spLocks noGrp="1" noChangeArrowheads="1"/>
          </p:cNvSpPr>
          <p:nvPr>
            <p:ph type="sldNum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4B3D7C1-5E69-9140-BDEE-25D768B45ED2}" type="slidenum">
              <a:rPr lang="en-US" altLang="en-US" sz="600" smtClean="0"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 altLang="en-US" sz="600">
              <a:cs typeface="Arial" panose="020B0604020202020204" pitchFamily="34" charset="0"/>
            </a:endParaRPr>
          </a:p>
        </p:txBody>
      </p:sp>
      <p:sp>
        <p:nvSpPr>
          <p:cNvPr id="268291" name="Text Placeholder 4">
            <a:extLst>
              <a:ext uri="{FF2B5EF4-FFF2-40B4-BE49-F238E27FC236}">
                <a16:creationId xmlns:a16="http://schemas.microsoft.com/office/drawing/2014/main" id="{01A00CB5-EF4E-3944-A9A8-F152172BE0F4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>
          <a:xfrm>
            <a:off x="7275513" y="4813300"/>
            <a:ext cx="1222375" cy="300038"/>
          </a:xfrm>
        </p:spPr>
        <p:txBody>
          <a:bodyPr/>
          <a:lstStyle/>
          <a:p>
            <a:pPr algn="ctr" eaLnBrk="1" hangingPunct="1"/>
            <a:r>
              <a:rPr lang="en-US" altLang="en-US" sz="800">
                <a:cs typeface="Arial" panose="020B0604020202020204" pitchFamily="34" charset="0"/>
              </a:rPr>
              <a:t>Source: Gartner (2017)</a:t>
            </a:r>
          </a:p>
        </p:txBody>
      </p:sp>
      <p:pic>
        <p:nvPicPr>
          <p:cNvPr id="268292" name="Picture 7">
            <a:extLst>
              <a:ext uri="{FF2B5EF4-FFF2-40B4-BE49-F238E27FC236}">
                <a16:creationId xmlns:a16="http://schemas.microsoft.com/office/drawing/2014/main" id="{97CFE31F-7434-BC4A-BF73-EDA6754BD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75" y="857250"/>
            <a:ext cx="5719763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8293" name="Picture 8">
            <a:extLst>
              <a:ext uri="{FF2B5EF4-FFF2-40B4-BE49-F238E27FC236}">
                <a16:creationId xmlns:a16="http://schemas.microsoft.com/office/drawing/2014/main" id="{50DD0875-B6A9-5F42-8862-42976BF0F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365" b="-2129"/>
          <a:stretch>
            <a:fillRect/>
          </a:stretch>
        </p:blipFill>
        <p:spPr bwMode="auto">
          <a:xfrm>
            <a:off x="6294438" y="3349625"/>
            <a:ext cx="2771775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8294" name="Picture 9">
            <a:extLst>
              <a:ext uri="{FF2B5EF4-FFF2-40B4-BE49-F238E27FC236}">
                <a16:creationId xmlns:a16="http://schemas.microsoft.com/office/drawing/2014/main" id="{FA3951AA-96C3-A048-B88E-8AD2972A7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26" t="4121"/>
          <a:stretch>
            <a:fillRect/>
          </a:stretch>
        </p:blipFill>
        <p:spPr bwMode="auto">
          <a:xfrm>
            <a:off x="6294438" y="3714750"/>
            <a:ext cx="2136775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7297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14074-BDDA-4743-8157-73F3E8500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0800" y="382589"/>
            <a:ext cx="6400800" cy="639762"/>
          </a:xfrm>
        </p:spPr>
        <p:txBody>
          <a:bodyPr rtlCol="0">
            <a:no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dirty="0">
                <a:sym typeface="Helvetica"/>
              </a:rPr>
              <a:t>Era of AI</a:t>
            </a:r>
          </a:p>
        </p:txBody>
      </p:sp>
      <p:sp>
        <p:nvSpPr>
          <p:cNvPr id="271362" name="Slide Number Placeholder 2">
            <a:extLst>
              <a:ext uri="{FF2B5EF4-FFF2-40B4-BE49-F238E27FC236}">
                <a16:creationId xmlns:a16="http://schemas.microsoft.com/office/drawing/2014/main" id="{10F453A9-3D88-6A44-88F5-0398547D18DF}"/>
              </a:ext>
            </a:extLst>
          </p:cNvPr>
          <p:cNvSpPr>
            <a:spLocks noGrp="1" noChangeArrowheads="1"/>
          </p:cNvSpPr>
          <p:nvPr>
            <p:ph type="sldNum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138470D-7BAC-BE42-8083-EDB9A4166F4B}" type="slidenum">
              <a:rPr lang="en-US" altLang="en-US" sz="600" smtClean="0">
                <a:solidFill>
                  <a:srgbClr val="000000"/>
                </a:solidFill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 altLang="en-US" sz="60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pic>
        <p:nvPicPr>
          <p:cNvPr id="271363" name="Picture 2" descr="hat's the difference between Artificial Intelligence (AI), Machine Learning, and Deep L">
            <a:extLst>
              <a:ext uri="{FF2B5EF4-FFF2-40B4-BE49-F238E27FC236}">
                <a16:creationId xmlns:a16="http://schemas.microsoft.com/office/drawing/2014/main" id="{B0857547-3661-4F4D-8099-2DD2B8BA2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816"/>
          <a:stretch>
            <a:fillRect/>
          </a:stretch>
        </p:blipFill>
        <p:spPr bwMode="auto">
          <a:xfrm>
            <a:off x="831850" y="731838"/>
            <a:ext cx="7378700" cy="399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5E1B7EF-746F-034D-B46F-670DDEC272CE}"/>
              </a:ext>
            </a:extLst>
          </p:cNvPr>
          <p:cNvSpPr/>
          <p:nvPr/>
        </p:nvSpPr>
        <p:spPr>
          <a:xfrm>
            <a:off x="1130300" y="1093788"/>
            <a:ext cx="4830763" cy="3262312"/>
          </a:xfrm>
          <a:prstGeom prst="rect">
            <a:avLst/>
          </a:prstGeom>
          <a:solidFill>
            <a:srgbClr val="0062FF"/>
          </a:solidFill>
        </p:spPr>
        <p:txBody>
          <a:bodyPr lIns="180000" tIns="0" rIns="18000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FFFF"/>
                </a:solidFill>
                <a:latin typeface="IBM Plex Sans"/>
                <a:cs typeface="Arial"/>
              </a:rPr>
              <a:t>Traditional AI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1600" dirty="0">
                <a:solidFill>
                  <a:srgbClr val="FFFFFF"/>
                </a:solidFill>
                <a:latin typeface="IBM Plex Sans"/>
                <a:cs typeface="Arial"/>
              </a:rPr>
              <a:t>Feature engineering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rgbClr val="FFFFFF"/>
                </a:solidFill>
                <a:latin typeface="IBM Plex Sans"/>
                <a:cs typeface="Arial"/>
              </a:rPr>
              <a:t>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1600" dirty="0">
                <a:solidFill>
                  <a:srgbClr val="FFFFFF"/>
                </a:solidFill>
                <a:latin typeface="IBM Plex Sans"/>
                <a:cs typeface="Arial"/>
              </a:rPr>
              <a:t>Human-annotated data types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16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1600" dirty="0">
                <a:solidFill>
                  <a:srgbClr val="FFFFFF"/>
                </a:solidFill>
                <a:latin typeface="IBM Plex Sans"/>
                <a:cs typeface="Arial"/>
              </a:rPr>
              <a:t>Sequential computation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rgbClr val="FFFFFF"/>
              </a:solidFill>
              <a:latin typeface="IBM Plex Sans"/>
              <a:cs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324EAA-2617-AE46-947C-BB98A66728AA}"/>
              </a:ext>
            </a:extLst>
          </p:cNvPr>
          <p:cNvSpPr/>
          <p:nvPr/>
        </p:nvSpPr>
        <p:spPr>
          <a:xfrm>
            <a:off x="5335588" y="1093788"/>
            <a:ext cx="2589212" cy="3262312"/>
          </a:xfrm>
          <a:prstGeom prst="rect">
            <a:avLst/>
          </a:prstGeom>
          <a:solidFill>
            <a:schemeClr val="accent2"/>
          </a:solidFill>
        </p:spPr>
        <p:txBody>
          <a:bodyPr lIns="72000" tIns="180000" rIns="72000" bIns="0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solidFill>
                  <a:srgbClr val="FFFFFF"/>
                </a:solidFill>
                <a:latin typeface="IBM Plex Sans"/>
                <a:cs typeface="Arial"/>
              </a:rPr>
              <a:t>Modern AI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1400" dirty="0">
                <a:solidFill>
                  <a:srgbClr val="FFFFFF"/>
                </a:solidFill>
                <a:latin typeface="IBM Plex Sans"/>
                <a:cs typeface="Arial"/>
              </a:rPr>
              <a:t>Hierarchical model with layers of abstraction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14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1400" dirty="0">
                <a:solidFill>
                  <a:srgbClr val="FFFFFF"/>
                </a:solidFill>
                <a:latin typeface="IBM Plex Sans"/>
                <a:cs typeface="Arial"/>
              </a:rPr>
              <a:t>Unlabeled data types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14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1400" dirty="0">
                <a:solidFill>
                  <a:srgbClr val="FFFFFF"/>
                </a:solidFill>
                <a:latin typeface="IBM Plex Sans"/>
                <a:cs typeface="Arial"/>
              </a:rPr>
              <a:t>Multiple decisions simultaneously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20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16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16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  <a:defRPr/>
            </a:pPr>
            <a:endParaRPr lang="en-US" sz="1600" dirty="0">
              <a:solidFill>
                <a:srgbClr val="FFFFFF"/>
              </a:solidFill>
              <a:latin typeface="IBM Plex Sans"/>
              <a:cs typeface="Arial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98119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5" name="Rectangle 2">
            <a:extLst>
              <a:ext uri="{FF2B5EF4-FFF2-40B4-BE49-F238E27FC236}">
                <a16:creationId xmlns:a16="http://schemas.microsoft.com/office/drawing/2014/main" id="{72914B85-88E7-7A4B-BE83-5E3A80BA0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350" y="85725"/>
            <a:ext cx="5829300" cy="857250"/>
          </a:xfrm>
        </p:spPr>
        <p:txBody>
          <a:bodyPr/>
          <a:lstStyle/>
          <a:p>
            <a:pPr eaLnBrk="1" hangingPunct="1"/>
            <a:r>
              <a:rPr lang="en-GB" altLang="ar-JO" dirty="0"/>
              <a:t>What is Artificial Intelligence ?</a:t>
            </a:r>
          </a:p>
        </p:txBody>
      </p:sp>
      <p:grpSp>
        <p:nvGrpSpPr>
          <p:cNvPr id="2" name="Group 3">
            <a:extLst>
              <a:ext uri="{FF2B5EF4-FFF2-40B4-BE49-F238E27FC236}">
                <a16:creationId xmlns:a16="http://schemas.microsoft.com/office/drawing/2014/main" id="{CC51B3CF-51E4-6448-AF3E-4C0F3317664F}"/>
              </a:ext>
            </a:extLst>
          </p:cNvPr>
          <p:cNvGrpSpPr>
            <a:grpSpLocks/>
          </p:cNvGrpSpPr>
          <p:nvPr/>
        </p:nvGrpSpPr>
        <p:grpSpPr bwMode="auto">
          <a:xfrm>
            <a:off x="3011488" y="1144588"/>
            <a:ext cx="4095750" cy="2830512"/>
            <a:chOff x="1885" y="881"/>
            <a:chExt cx="4115" cy="2642"/>
          </a:xfrm>
        </p:grpSpPr>
        <p:sp>
          <p:nvSpPr>
            <p:cNvPr id="272392" name="Line 4">
              <a:extLst>
                <a:ext uri="{FF2B5EF4-FFF2-40B4-BE49-F238E27FC236}">
                  <a16:creationId xmlns:a16="http://schemas.microsoft.com/office/drawing/2014/main" id="{936ACE8D-EB48-C44A-A90C-D75E23F7DE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85" y="2214"/>
              <a:ext cx="4107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2393" name="Line 5">
              <a:extLst>
                <a:ext uri="{FF2B5EF4-FFF2-40B4-BE49-F238E27FC236}">
                  <a16:creationId xmlns:a16="http://schemas.microsoft.com/office/drawing/2014/main" id="{A304FA1A-2414-164D-9B5B-5488FC5F6E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42" y="889"/>
              <a:ext cx="0" cy="263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72394" name="Group 6">
              <a:extLst>
                <a:ext uri="{FF2B5EF4-FFF2-40B4-BE49-F238E27FC236}">
                  <a16:creationId xmlns:a16="http://schemas.microsoft.com/office/drawing/2014/main" id="{FE6982C0-0625-A349-9AAC-A4CA3BCEF1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93" y="881"/>
              <a:ext cx="4107" cy="2641"/>
              <a:chOff x="1823" y="998"/>
              <a:chExt cx="4107" cy="2641"/>
            </a:xfrm>
          </p:grpSpPr>
          <p:sp>
            <p:nvSpPr>
              <p:cNvPr id="272395" name="Rectangle 7">
                <a:extLst>
                  <a:ext uri="{FF2B5EF4-FFF2-40B4-BE49-F238E27FC236}">
                    <a16:creationId xmlns:a16="http://schemas.microsoft.com/office/drawing/2014/main" id="{46B864E6-75F6-FA41-A85C-B3D0B40902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3" y="998"/>
                <a:ext cx="4107" cy="2641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9pPr>
              </a:lstStyle>
              <a:p>
                <a:endParaRPr lang="ar-JO" altLang="ar-JO" sz="2100">
                  <a:solidFill>
                    <a:srgbClr val="000000"/>
                  </a:solidFill>
                  <a:latin typeface="Times" pitchFamily="2" charset="0"/>
                </a:endParaRPr>
              </a:p>
            </p:txBody>
          </p:sp>
          <p:sp>
            <p:nvSpPr>
              <p:cNvPr id="272396" name="Text Box 8">
                <a:extLst>
                  <a:ext uri="{FF2B5EF4-FFF2-40B4-BE49-F238E27FC236}">
                    <a16:creationId xmlns:a16="http://schemas.microsoft.com/office/drawing/2014/main" id="{B8518FC9-1805-5445-88B3-B6FBE8D1A6C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06" y="2664"/>
                <a:ext cx="1614" cy="4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9pPr>
              </a:lstStyle>
              <a:p>
                <a:pPr algn="ctr"/>
                <a: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  <a:t>Systems that act</a:t>
                </a:r>
                <a:b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</a:br>
                <a: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  <a:t> rationally</a:t>
                </a:r>
              </a:p>
            </p:txBody>
          </p:sp>
          <p:sp>
            <p:nvSpPr>
              <p:cNvPr id="272397" name="Text Box 9">
                <a:extLst>
                  <a:ext uri="{FF2B5EF4-FFF2-40B4-BE49-F238E27FC236}">
                    <a16:creationId xmlns:a16="http://schemas.microsoft.com/office/drawing/2014/main" id="{3448D879-441E-C14A-A7C6-5DCE9186EF3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83" y="1357"/>
                <a:ext cx="1783" cy="4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9pPr>
              </a:lstStyle>
              <a:p>
                <a:pPr algn="ctr"/>
                <a: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  <a:t>Systems that think</a:t>
                </a:r>
                <a:b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</a:br>
                <a: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  <a:t> like humans</a:t>
                </a:r>
              </a:p>
            </p:txBody>
          </p:sp>
          <p:sp>
            <p:nvSpPr>
              <p:cNvPr id="272398" name="Text Box 10">
                <a:extLst>
                  <a:ext uri="{FF2B5EF4-FFF2-40B4-BE49-F238E27FC236}">
                    <a16:creationId xmlns:a16="http://schemas.microsoft.com/office/drawing/2014/main" id="{B7A01AE3-DBF8-5349-9411-73263CBE430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23" y="1357"/>
                <a:ext cx="1783" cy="4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9pPr>
              </a:lstStyle>
              <a:p>
                <a:pPr algn="ctr"/>
                <a: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  <a:t>Systems that think</a:t>
                </a:r>
                <a:b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</a:br>
                <a: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  <a:t> rationally</a:t>
                </a:r>
              </a:p>
            </p:txBody>
          </p:sp>
          <p:sp>
            <p:nvSpPr>
              <p:cNvPr id="272399" name="Text Box 11">
                <a:extLst>
                  <a:ext uri="{FF2B5EF4-FFF2-40B4-BE49-F238E27FC236}">
                    <a16:creationId xmlns:a16="http://schemas.microsoft.com/office/drawing/2014/main" id="{A996B28F-1324-CE43-8C3C-DE2328165A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26" y="2664"/>
                <a:ext cx="1614" cy="4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IBM Plex Sans" panose="020B0503050203000203" pitchFamily="34" charset="77"/>
                  </a:defRPr>
                </a:lvl9pPr>
              </a:lstStyle>
              <a:p>
                <a:pPr algn="ctr"/>
                <a: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  <a:t>Systems that act</a:t>
                </a:r>
                <a:b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</a:br>
                <a:r>
                  <a:rPr lang="en-GB" altLang="ar-JO" sz="1400" b="1">
                    <a:solidFill>
                      <a:srgbClr val="000000"/>
                    </a:solidFill>
                    <a:latin typeface="Arial" panose="020B0604020202020204" pitchFamily="34" charset="0"/>
                  </a:rPr>
                  <a:t> like humans</a:t>
                </a:r>
              </a:p>
            </p:txBody>
          </p:sp>
        </p:grpSp>
      </p:grpSp>
      <p:sp>
        <p:nvSpPr>
          <p:cNvPr id="21516" name="Text Box 12">
            <a:extLst>
              <a:ext uri="{FF2B5EF4-FFF2-40B4-BE49-F238E27FC236}">
                <a16:creationId xmlns:a16="http://schemas.microsoft.com/office/drawing/2014/main" id="{D8984533-A9D5-784F-AE1C-38BBDB2CD9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7025" y="1519238"/>
            <a:ext cx="13255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r>
              <a:rPr lang="en-GB" altLang="ar-JO" sz="1800" b="1">
                <a:solidFill>
                  <a:srgbClr val="000000"/>
                </a:solidFill>
                <a:latin typeface="Arial" panose="020B0604020202020204" pitchFamily="34" charset="0"/>
              </a:rPr>
              <a:t>THOUGHT</a:t>
            </a:r>
            <a:endParaRPr lang="en-GB" altLang="ar-JO" sz="18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1517" name="Text Box 13">
            <a:extLst>
              <a:ext uri="{FF2B5EF4-FFF2-40B4-BE49-F238E27FC236}">
                <a16:creationId xmlns:a16="http://schemas.microsoft.com/office/drawing/2014/main" id="{21940F84-104B-E44A-9666-5195B404AD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4950" y="3162300"/>
            <a:ext cx="15509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Times" pitchFamily="2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" pitchFamily="2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" pitchFamily="2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" pitchFamily="2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" pitchFamily="2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itchFamily="2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itchFamily="2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itchFamily="2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>
              <a:defRPr/>
            </a:pPr>
            <a:r>
              <a:rPr lang="en-GB" altLang="ar-JO" sz="1800" b="1" dirty="0">
                <a:solidFill>
                  <a:prstClr val="black"/>
                </a:solidFill>
                <a:latin typeface="Arial" panose="020B0604020202020204" pitchFamily="34" charset="0"/>
              </a:rPr>
              <a:t>BEHAVIOUR</a:t>
            </a:r>
            <a:endParaRPr lang="en-GB" altLang="ar-JO" sz="1350" dirty="0">
              <a:solidFill>
                <a:prstClr val="black"/>
              </a:solidFill>
              <a:latin typeface="Arial" panose="020B0604020202020204" pitchFamily="34" charset="0"/>
            </a:endParaRPr>
          </a:p>
        </p:txBody>
      </p:sp>
      <p:sp>
        <p:nvSpPr>
          <p:cNvPr id="21518" name="Text Box 14">
            <a:extLst>
              <a:ext uri="{FF2B5EF4-FFF2-40B4-BE49-F238E27FC236}">
                <a16:creationId xmlns:a16="http://schemas.microsoft.com/office/drawing/2014/main" id="{45B8039B-F845-3E41-8C52-7FE3FBFD32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8225" y="4164013"/>
            <a:ext cx="10429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r>
              <a:rPr lang="en-GB" altLang="ar-JO" sz="1800" b="1">
                <a:solidFill>
                  <a:srgbClr val="000000"/>
                </a:solidFill>
                <a:latin typeface="Arial" panose="020B0604020202020204" pitchFamily="34" charset="0"/>
              </a:rPr>
              <a:t>HUMAN</a:t>
            </a:r>
          </a:p>
        </p:txBody>
      </p:sp>
      <p:sp>
        <p:nvSpPr>
          <p:cNvPr id="21519" name="Text Box 15">
            <a:extLst>
              <a:ext uri="{FF2B5EF4-FFF2-40B4-BE49-F238E27FC236}">
                <a16:creationId xmlns:a16="http://schemas.microsoft.com/office/drawing/2014/main" id="{A09E968F-16AD-2849-A2DD-F6AA6FCE1D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4154488"/>
            <a:ext cx="13589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r>
              <a:rPr lang="en-GB" altLang="ar-JO" sz="1800" b="1">
                <a:solidFill>
                  <a:srgbClr val="000000"/>
                </a:solidFill>
                <a:latin typeface="Arial" panose="020B0604020202020204" pitchFamily="34" charset="0"/>
              </a:rPr>
              <a:t>RATIONAL</a:t>
            </a:r>
          </a:p>
        </p:txBody>
      </p:sp>
      <p:sp>
        <p:nvSpPr>
          <p:cNvPr id="176135" name="TextBox 2">
            <a:extLst>
              <a:ext uri="{FF2B5EF4-FFF2-40B4-BE49-F238E27FC236}">
                <a16:creationId xmlns:a16="http://schemas.microsoft.com/office/drawing/2014/main" id="{32548028-515D-4043-9FE0-2D38A9D55A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7025" y="2141538"/>
            <a:ext cx="696912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2800" b="1">
                <a:solidFill>
                  <a:srgbClr val="FF0000"/>
                </a:solidFill>
              </a:rPr>
              <a:t>Inferential Statistics</a:t>
            </a:r>
          </a:p>
        </p:txBody>
      </p:sp>
    </p:spTree>
    <p:extLst>
      <p:ext uri="{BB962C8B-B14F-4D97-AF65-F5344CB8AC3E}">
        <p14:creationId xmlns:p14="http://schemas.microsoft.com/office/powerpoint/2010/main" val="254821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76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16" grpId="0" build="p" autoUpdateAnimBg="0"/>
      <p:bldP spid="21517" grpId="0" build="p" autoUpdateAnimBg="0"/>
      <p:bldP spid="21518" grpId="0" build="p" autoUpdateAnimBg="0"/>
      <p:bldP spid="21519" grpId="0" build="p" autoUpdateAnimBg="0"/>
      <p:bldP spid="1761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33" name="Rectangle 2">
            <a:extLst>
              <a:ext uri="{FF2B5EF4-FFF2-40B4-BE49-F238E27FC236}">
                <a16:creationId xmlns:a16="http://schemas.microsoft.com/office/drawing/2014/main" id="{8FA1A1D8-2B8B-1143-9698-183D4F8FD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100" y="160338"/>
            <a:ext cx="5908675" cy="1096962"/>
          </a:xfrm>
        </p:spPr>
        <p:txBody>
          <a:bodyPr/>
          <a:lstStyle/>
          <a:p>
            <a:pPr eaLnBrk="1" hangingPunct="1"/>
            <a:r>
              <a:rPr lang="en-US" altLang="ar-JO">
                <a:latin typeface="Times New Roman" panose="02020603050405020304" pitchFamily="18" charset="0"/>
              </a:rPr>
              <a:t>Areas of AI and Some Dependencies</a:t>
            </a:r>
          </a:p>
        </p:txBody>
      </p:sp>
      <p:sp>
        <p:nvSpPr>
          <p:cNvPr id="23555" name="Text Box 3">
            <a:extLst>
              <a:ext uri="{FF2B5EF4-FFF2-40B4-BE49-F238E27FC236}">
                <a16:creationId xmlns:a16="http://schemas.microsoft.com/office/drawing/2014/main" id="{87D7277B-C6D7-A94F-B83E-E79187F5D0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4838" y="1909763"/>
            <a:ext cx="811212" cy="30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Times" pitchFamily="2" charset="0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Times" pitchFamily="2" charset="0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Times" pitchFamily="2" charset="0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Times" pitchFamily="2" charset="0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Times" pitchFamily="2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itchFamily="2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itchFamily="2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itchFamily="2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>
              <a:defRPr/>
            </a:pPr>
            <a:endParaRPr lang="ar-JO" altLang="ar-JO" sz="1350">
              <a:solidFill>
                <a:prstClr val="black"/>
              </a:solidFill>
              <a:latin typeface="Tahoma" panose="020B0604030504040204" pitchFamily="34" charset="0"/>
            </a:endParaRPr>
          </a:p>
        </p:txBody>
      </p:sp>
      <p:sp>
        <p:nvSpPr>
          <p:cNvPr id="274435" name="Text Box 4">
            <a:extLst>
              <a:ext uri="{FF2B5EF4-FFF2-40B4-BE49-F238E27FC236}">
                <a16:creationId xmlns:a16="http://schemas.microsoft.com/office/drawing/2014/main" id="{F2C9EEE8-D4D8-1349-AB71-2870CA2307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1657350"/>
            <a:ext cx="914400" cy="4159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ar-JO" sz="2100">
                <a:solidFill>
                  <a:srgbClr val="000000"/>
                </a:solidFill>
                <a:latin typeface="Times New Roman" panose="02020603050405020304" pitchFamily="18" charset="0"/>
              </a:rPr>
              <a:t>Search</a:t>
            </a:r>
          </a:p>
        </p:txBody>
      </p:sp>
      <p:sp>
        <p:nvSpPr>
          <p:cNvPr id="274436" name="Text Box 5">
            <a:extLst>
              <a:ext uri="{FF2B5EF4-FFF2-40B4-BE49-F238E27FC236}">
                <a16:creationId xmlns:a16="http://schemas.microsoft.com/office/drawing/2014/main" id="{9DCA16B9-DE66-DF40-9762-647A2A8E72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4700" y="4171950"/>
            <a:ext cx="857250" cy="400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ar-JO" sz="2000">
                <a:solidFill>
                  <a:srgbClr val="000000"/>
                </a:solidFill>
                <a:latin typeface="Times New Roman" panose="02020603050405020304" pitchFamily="18" charset="0"/>
              </a:rPr>
              <a:t>Vision</a:t>
            </a:r>
          </a:p>
        </p:txBody>
      </p:sp>
      <p:sp>
        <p:nvSpPr>
          <p:cNvPr id="274437" name="Text Box 6">
            <a:extLst>
              <a:ext uri="{FF2B5EF4-FFF2-40B4-BE49-F238E27FC236}">
                <a16:creationId xmlns:a16="http://schemas.microsoft.com/office/drawing/2014/main" id="{9E25BE35-6834-3842-8DE6-4B100A6A49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2857500"/>
            <a:ext cx="1143000" cy="4159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ar-JO" sz="2100">
                <a:solidFill>
                  <a:srgbClr val="000000"/>
                </a:solidFill>
                <a:latin typeface="Times New Roman" panose="02020603050405020304" pitchFamily="18" charset="0"/>
              </a:rPr>
              <a:t>Planning</a:t>
            </a:r>
          </a:p>
        </p:txBody>
      </p:sp>
      <p:sp>
        <p:nvSpPr>
          <p:cNvPr id="274438" name="Text Box 7">
            <a:extLst>
              <a:ext uri="{FF2B5EF4-FFF2-40B4-BE49-F238E27FC236}">
                <a16:creationId xmlns:a16="http://schemas.microsoft.com/office/drawing/2014/main" id="{AD5AA98E-2D4B-E24E-A899-BD6F2204FD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0" y="2686050"/>
            <a:ext cx="1143000" cy="7080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ar-JO" sz="2000">
                <a:solidFill>
                  <a:srgbClr val="000000"/>
                </a:solidFill>
                <a:latin typeface="Times New Roman" panose="02020603050405020304" pitchFamily="18" charset="0"/>
              </a:rPr>
              <a:t>Machine Learning</a:t>
            </a:r>
          </a:p>
        </p:txBody>
      </p:sp>
      <p:sp>
        <p:nvSpPr>
          <p:cNvPr id="274439" name="Text Box 8">
            <a:extLst>
              <a:ext uri="{FF2B5EF4-FFF2-40B4-BE49-F238E27FC236}">
                <a16:creationId xmlns:a16="http://schemas.microsoft.com/office/drawing/2014/main" id="{DC77D085-BEED-8A42-BF51-B44AD5CBD2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9250" y="1428750"/>
            <a:ext cx="1771650" cy="7080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ar-JO" sz="2000">
                <a:solidFill>
                  <a:srgbClr val="000000"/>
                </a:solidFill>
                <a:latin typeface="Times New Roman" panose="02020603050405020304" pitchFamily="18" charset="0"/>
              </a:rPr>
              <a:t>Knowledge Representation</a:t>
            </a:r>
          </a:p>
        </p:txBody>
      </p:sp>
      <p:sp>
        <p:nvSpPr>
          <p:cNvPr id="274440" name="Text Box 9">
            <a:extLst>
              <a:ext uri="{FF2B5EF4-FFF2-40B4-BE49-F238E27FC236}">
                <a16:creationId xmlns:a16="http://schemas.microsoft.com/office/drawing/2014/main" id="{E513822F-713D-1A41-9DC8-6271151B3D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1900" y="1657350"/>
            <a:ext cx="800100" cy="400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ar-JO" sz="2000">
                <a:solidFill>
                  <a:srgbClr val="000000"/>
                </a:solidFill>
                <a:latin typeface="Times New Roman" panose="02020603050405020304" pitchFamily="18" charset="0"/>
              </a:rPr>
              <a:t>Logic</a:t>
            </a:r>
          </a:p>
        </p:txBody>
      </p:sp>
      <p:sp>
        <p:nvSpPr>
          <p:cNvPr id="274441" name="Text Box 10">
            <a:extLst>
              <a:ext uri="{FF2B5EF4-FFF2-40B4-BE49-F238E27FC236}">
                <a16:creationId xmlns:a16="http://schemas.microsoft.com/office/drawing/2014/main" id="{866F0453-0F03-174C-92CE-666F7555C0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6500" y="3943350"/>
            <a:ext cx="1143000" cy="7381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ar-JO" sz="2100">
                <a:solidFill>
                  <a:srgbClr val="000000"/>
                </a:solidFill>
                <a:latin typeface="Times New Roman" panose="02020603050405020304" pitchFamily="18" charset="0"/>
              </a:rPr>
              <a:t>Expert Systems</a:t>
            </a:r>
          </a:p>
        </p:txBody>
      </p:sp>
      <p:sp>
        <p:nvSpPr>
          <p:cNvPr id="274442" name="Text Box 11">
            <a:extLst>
              <a:ext uri="{FF2B5EF4-FFF2-40B4-BE49-F238E27FC236}">
                <a16:creationId xmlns:a16="http://schemas.microsoft.com/office/drawing/2014/main" id="{AB272F67-AD9C-9045-868B-8DC1EE05CF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171950"/>
            <a:ext cx="1200150" cy="4159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ar-JO" sz="2100">
                <a:solidFill>
                  <a:srgbClr val="000000"/>
                </a:solidFill>
                <a:latin typeface="Times New Roman" panose="02020603050405020304" pitchFamily="18" charset="0"/>
              </a:rPr>
              <a:t>Robotics</a:t>
            </a:r>
          </a:p>
        </p:txBody>
      </p:sp>
      <p:sp>
        <p:nvSpPr>
          <p:cNvPr id="274443" name="Text Box 12">
            <a:extLst>
              <a:ext uri="{FF2B5EF4-FFF2-40B4-BE49-F238E27FC236}">
                <a16:creationId xmlns:a16="http://schemas.microsoft.com/office/drawing/2014/main" id="{BB8EAEDC-3C1F-3D46-9710-9B94C74AB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4171950"/>
            <a:ext cx="742950" cy="4159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IBM Plex Sans" panose="020B0503050203000203" pitchFamily="34" charset="77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ar-JO" sz="2100">
                <a:solidFill>
                  <a:srgbClr val="000000"/>
                </a:solidFill>
                <a:latin typeface="Times New Roman" panose="02020603050405020304" pitchFamily="18" charset="0"/>
              </a:rPr>
              <a:t>NLP</a:t>
            </a:r>
          </a:p>
        </p:txBody>
      </p:sp>
      <p:sp>
        <p:nvSpPr>
          <p:cNvPr id="274444" name="Line 13">
            <a:extLst>
              <a:ext uri="{FF2B5EF4-FFF2-40B4-BE49-F238E27FC236}">
                <a16:creationId xmlns:a16="http://schemas.microsoft.com/office/drawing/2014/main" id="{8D922435-EC3D-8644-9D18-12B683700223}"/>
              </a:ext>
            </a:extLst>
          </p:cNvPr>
          <p:cNvSpPr>
            <a:spLocks noChangeShapeType="1"/>
          </p:cNvSpPr>
          <p:nvPr/>
        </p:nvSpPr>
        <p:spPr bwMode="auto">
          <a:xfrm>
            <a:off x="2171700" y="2057400"/>
            <a:ext cx="0" cy="21145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45" name="Line 14">
            <a:extLst>
              <a:ext uri="{FF2B5EF4-FFF2-40B4-BE49-F238E27FC236}">
                <a16:creationId xmlns:a16="http://schemas.microsoft.com/office/drawing/2014/main" id="{911840D9-04CA-A74A-82B1-B068C8664228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1885950"/>
            <a:ext cx="10287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46" name="Line 15">
            <a:extLst>
              <a:ext uri="{FF2B5EF4-FFF2-40B4-BE49-F238E27FC236}">
                <a16:creationId xmlns:a16="http://schemas.microsoft.com/office/drawing/2014/main" id="{F2210427-AE2D-8842-8D88-9FB64C74E31E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2057400"/>
            <a:ext cx="2057400" cy="800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47" name="Line 16">
            <a:extLst>
              <a:ext uri="{FF2B5EF4-FFF2-40B4-BE49-F238E27FC236}">
                <a16:creationId xmlns:a16="http://schemas.microsoft.com/office/drawing/2014/main" id="{9B7C9090-D19A-4A49-9612-6592F38BBF14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7450" y="2057400"/>
            <a:ext cx="1085850" cy="6286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48" name="Freeform 17">
            <a:extLst>
              <a:ext uri="{FF2B5EF4-FFF2-40B4-BE49-F238E27FC236}">
                <a16:creationId xmlns:a16="http://schemas.microsoft.com/office/drawing/2014/main" id="{2FC44F54-56C1-8C46-8B75-294D484559E3}"/>
              </a:ext>
            </a:extLst>
          </p:cNvPr>
          <p:cNvSpPr>
            <a:spLocks/>
          </p:cNvSpPr>
          <p:nvPr/>
        </p:nvSpPr>
        <p:spPr bwMode="auto">
          <a:xfrm>
            <a:off x="2743200" y="1374775"/>
            <a:ext cx="2628900" cy="282575"/>
          </a:xfrm>
          <a:custGeom>
            <a:avLst/>
            <a:gdLst>
              <a:gd name="T0" fmla="*/ 0 w 2208"/>
              <a:gd name="T1" fmla="*/ 2147483646 h 238"/>
              <a:gd name="T2" fmla="*/ 2147483646 w 2208"/>
              <a:gd name="T3" fmla="*/ 2147483646 h 238"/>
              <a:gd name="T4" fmla="*/ 2147483646 w 2208"/>
              <a:gd name="T5" fmla="*/ 2147483646 h 238"/>
              <a:gd name="T6" fmla="*/ 0 60000 65536"/>
              <a:gd name="T7" fmla="*/ 0 60000 65536"/>
              <a:gd name="T8" fmla="*/ 0 60000 65536"/>
              <a:gd name="T9" fmla="*/ 0 w 2208"/>
              <a:gd name="T10" fmla="*/ 0 h 238"/>
              <a:gd name="T11" fmla="*/ 2208 w 2208"/>
              <a:gd name="T12" fmla="*/ 238 h 23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208" h="238">
                <a:moveTo>
                  <a:pt x="0" y="238"/>
                </a:moveTo>
                <a:cubicBezTo>
                  <a:pt x="178" y="201"/>
                  <a:pt x="702" y="32"/>
                  <a:pt x="1070" y="16"/>
                </a:cubicBezTo>
                <a:cubicBezTo>
                  <a:pt x="1438" y="0"/>
                  <a:pt x="1971" y="116"/>
                  <a:pt x="2208" y="142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49" name="Freeform 18">
            <a:extLst>
              <a:ext uri="{FF2B5EF4-FFF2-40B4-BE49-F238E27FC236}">
                <a16:creationId xmlns:a16="http://schemas.microsoft.com/office/drawing/2014/main" id="{11CDCB4C-7DE4-D04F-826C-686CBB406DCA}"/>
              </a:ext>
            </a:extLst>
          </p:cNvPr>
          <p:cNvSpPr>
            <a:spLocks/>
          </p:cNvSpPr>
          <p:nvPr/>
        </p:nvSpPr>
        <p:spPr bwMode="auto">
          <a:xfrm>
            <a:off x="2286000" y="2057400"/>
            <a:ext cx="1028700" cy="2286000"/>
          </a:xfrm>
          <a:custGeom>
            <a:avLst/>
            <a:gdLst>
              <a:gd name="T0" fmla="*/ 0 w 864"/>
              <a:gd name="T1" fmla="*/ 0 h 1920"/>
              <a:gd name="T2" fmla="*/ 2147483646 w 864"/>
              <a:gd name="T3" fmla="*/ 2147483646 h 1920"/>
              <a:gd name="T4" fmla="*/ 2147483646 w 864"/>
              <a:gd name="T5" fmla="*/ 2147483646 h 1920"/>
              <a:gd name="T6" fmla="*/ 0 60000 65536"/>
              <a:gd name="T7" fmla="*/ 0 60000 65536"/>
              <a:gd name="T8" fmla="*/ 0 60000 65536"/>
              <a:gd name="T9" fmla="*/ 0 w 864"/>
              <a:gd name="T10" fmla="*/ 0 h 1920"/>
              <a:gd name="T11" fmla="*/ 864 w 864"/>
              <a:gd name="T12" fmla="*/ 1920 h 192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64" h="1920">
                <a:moveTo>
                  <a:pt x="0" y="0"/>
                </a:moveTo>
                <a:cubicBezTo>
                  <a:pt x="72" y="536"/>
                  <a:pt x="144" y="1072"/>
                  <a:pt x="288" y="1392"/>
                </a:cubicBezTo>
                <a:cubicBezTo>
                  <a:pt x="432" y="1712"/>
                  <a:pt x="648" y="1816"/>
                  <a:pt x="864" y="192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50" name="Line 19">
            <a:extLst>
              <a:ext uri="{FF2B5EF4-FFF2-40B4-BE49-F238E27FC236}">
                <a16:creationId xmlns:a16="http://schemas.microsoft.com/office/drawing/2014/main" id="{3B275F1D-6998-F541-B625-12E988D05167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0" y="2057400"/>
            <a:ext cx="685800" cy="800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51" name="Freeform 20">
            <a:extLst>
              <a:ext uri="{FF2B5EF4-FFF2-40B4-BE49-F238E27FC236}">
                <a16:creationId xmlns:a16="http://schemas.microsoft.com/office/drawing/2014/main" id="{E0E1521A-D188-BC41-A094-B017FA4683EE}"/>
              </a:ext>
            </a:extLst>
          </p:cNvPr>
          <p:cNvSpPr>
            <a:spLocks/>
          </p:cNvSpPr>
          <p:nvPr/>
        </p:nvSpPr>
        <p:spPr bwMode="auto">
          <a:xfrm>
            <a:off x="1504950" y="2057400"/>
            <a:ext cx="2266950" cy="2114550"/>
          </a:xfrm>
          <a:custGeom>
            <a:avLst/>
            <a:gdLst>
              <a:gd name="T0" fmla="*/ 2147483646 w 1904"/>
              <a:gd name="T1" fmla="*/ 0 h 1776"/>
              <a:gd name="T2" fmla="*/ 2147483646 w 1904"/>
              <a:gd name="T3" fmla="*/ 2147483646 h 1776"/>
              <a:gd name="T4" fmla="*/ 2147483646 w 1904"/>
              <a:gd name="T5" fmla="*/ 2147483646 h 1776"/>
              <a:gd name="T6" fmla="*/ 0 60000 65536"/>
              <a:gd name="T7" fmla="*/ 0 60000 65536"/>
              <a:gd name="T8" fmla="*/ 0 60000 65536"/>
              <a:gd name="T9" fmla="*/ 0 w 1904"/>
              <a:gd name="T10" fmla="*/ 0 h 1776"/>
              <a:gd name="T11" fmla="*/ 1904 w 1904"/>
              <a:gd name="T12" fmla="*/ 1776 h 177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04" h="1776">
                <a:moveTo>
                  <a:pt x="1904" y="0"/>
                </a:moveTo>
                <a:cubicBezTo>
                  <a:pt x="1224" y="212"/>
                  <a:pt x="544" y="424"/>
                  <a:pt x="272" y="720"/>
                </a:cubicBezTo>
                <a:cubicBezTo>
                  <a:pt x="0" y="1016"/>
                  <a:pt x="136" y="1396"/>
                  <a:pt x="272" y="1776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52" name="Freeform 21">
            <a:extLst>
              <a:ext uri="{FF2B5EF4-FFF2-40B4-BE49-F238E27FC236}">
                <a16:creationId xmlns:a16="http://schemas.microsoft.com/office/drawing/2014/main" id="{DC6E6FBC-BC56-3E4F-A5BC-B7A9F26C8F3B}"/>
              </a:ext>
            </a:extLst>
          </p:cNvPr>
          <p:cNvSpPr>
            <a:spLocks/>
          </p:cNvSpPr>
          <p:nvPr/>
        </p:nvSpPr>
        <p:spPr bwMode="auto">
          <a:xfrm>
            <a:off x="4572000" y="2057400"/>
            <a:ext cx="3000375" cy="1885950"/>
          </a:xfrm>
          <a:custGeom>
            <a:avLst/>
            <a:gdLst>
              <a:gd name="T0" fmla="*/ 0 w 2520"/>
              <a:gd name="T1" fmla="*/ 0 h 1584"/>
              <a:gd name="T2" fmla="*/ 2147483646 w 2520"/>
              <a:gd name="T3" fmla="*/ 2147483646 h 1584"/>
              <a:gd name="T4" fmla="*/ 2147483646 w 2520"/>
              <a:gd name="T5" fmla="*/ 2147483646 h 1584"/>
              <a:gd name="T6" fmla="*/ 0 60000 65536"/>
              <a:gd name="T7" fmla="*/ 0 60000 65536"/>
              <a:gd name="T8" fmla="*/ 0 60000 65536"/>
              <a:gd name="T9" fmla="*/ 0 w 2520"/>
              <a:gd name="T10" fmla="*/ 0 h 1584"/>
              <a:gd name="T11" fmla="*/ 2520 w 2520"/>
              <a:gd name="T12" fmla="*/ 1584 h 158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520" h="1584">
                <a:moveTo>
                  <a:pt x="0" y="0"/>
                </a:moveTo>
                <a:cubicBezTo>
                  <a:pt x="356" y="87"/>
                  <a:pt x="1752" y="256"/>
                  <a:pt x="2136" y="520"/>
                </a:cubicBezTo>
                <a:cubicBezTo>
                  <a:pt x="2520" y="784"/>
                  <a:pt x="2269" y="1362"/>
                  <a:pt x="2304" y="1584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53" name="Line 22">
            <a:extLst>
              <a:ext uri="{FF2B5EF4-FFF2-40B4-BE49-F238E27FC236}">
                <a16:creationId xmlns:a16="http://schemas.microsoft.com/office/drawing/2014/main" id="{866219B0-E4B1-8243-BAD9-55EB2F69B433}"/>
              </a:ext>
            </a:extLst>
          </p:cNvPr>
          <p:cNvSpPr>
            <a:spLocks noChangeShapeType="1"/>
          </p:cNvSpPr>
          <p:nvPr/>
        </p:nvSpPr>
        <p:spPr bwMode="auto">
          <a:xfrm>
            <a:off x="6629400" y="2171700"/>
            <a:ext cx="0" cy="17716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54" name="Line 23">
            <a:extLst>
              <a:ext uri="{FF2B5EF4-FFF2-40B4-BE49-F238E27FC236}">
                <a16:creationId xmlns:a16="http://schemas.microsoft.com/office/drawing/2014/main" id="{D63D67D6-9927-7B42-AB25-8074BB539900}"/>
              </a:ext>
            </a:extLst>
          </p:cNvPr>
          <p:cNvSpPr>
            <a:spLocks noChangeShapeType="1"/>
          </p:cNvSpPr>
          <p:nvPr/>
        </p:nvSpPr>
        <p:spPr bwMode="auto">
          <a:xfrm>
            <a:off x="3600450" y="3429000"/>
            <a:ext cx="0" cy="7429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55" name="Line 24">
            <a:extLst>
              <a:ext uri="{FF2B5EF4-FFF2-40B4-BE49-F238E27FC236}">
                <a16:creationId xmlns:a16="http://schemas.microsoft.com/office/drawing/2014/main" id="{4026885E-3186-BF48-9B0A-13BD579AD8AE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4950" y="3257550"/>
            <a:ext cx="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4456" name="Freeform 25">
            <a:extLst>
              <a:ext uri="{FF2B5EF4-FFF2-40B4-BE49-F238E27FC236}">
                <a16:creationId xmlns:a16="http://schemas.microsoft.com/office/drawing/2014/main" id="{3AFD96F2-0F9C-0544-B855-2359966F3F92}"/>
              </a:ext>
            </a:extLst>
          </p:cNvPr>
          <p:cNvSpPr>
            <a:spLocks/>
          </p:cNvSpPr>
          <p:nvPr/>
        </p:nvSpPr>
        <p:spPr bwMode="auto">
          <a:xfrm>
            <a:off x="2571750" y="2171700"/>
            <a:ext cx="2857500" cy="2000250"/>
          </a:xfrm>
          <a:custGeom>
            <a:avLst/>
            <a:gdLst>
              <a:gd name="T0" fmla="*/ 2147483646 w 2400"/>
              <a:gd name="T1" fmla="*/ 0 h 1680"/>
              <a:gd name="T2" fmla="*/ 2147483646 w 2400"/>
              <a:gd name="T3" fmla="*/ 2147483646 h 1680"/>
              <a:gd name="T4" fmla="*/ 2147483646 w 2400"/>
              <a:gd name="T5" fmla="*/ 2147483646 h 1680"/>
              <a:gd name="T6" fmla="*/ 0 w 2400"/>
              <a:gd name="T7" fmla="*/ 2147483646 h 1680"/>
              <a:gd name="T8" fmla="*/ 0 60000 65536"/>
              <a:gd name="T9" fmla="*/ 0 60000 65536"/>
              <a:gd name="T10" fmla="*/ 0 60000 65536"/>
              <a:gd name="T11" fmla="*/ 0 60000 65536"/>
              <a:gd name="T12" fmla="*/ 0 w 2400"/>
              <a:gd name="T13" fmla="*/ 0 h 1680"/>
              <a:gd name="T14" fmla="*/ 2400 w 2400"/>
              <a:gd name="T15" fmla="*/ 1680 h 168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00" h="1680">
                <a:moveTo>
                  <a:pt x="2400" y="0"/>
                </a:moveTo>
                <a:cubicBezTo>
                  <a:pt x="2276" y="96"/>
                  <a:pt x="1845" y="359"/>
                  <a:pt x="1656" y="576"/>
                </a:cubicBezTo>
                <a:cubicBezTo>
                  <a:pt x="1467" y="793"/>
                  <a:pt x="1540" y="1120"/>
                  <a:pt x="1264" y="1304"/>
                </a:cubicBezTo>
                <a:cubicBezTo>
                  <a:pt x="988" y="1488"/>
                  <a:pt x="263" y="1602"/>
                  <a:pt x="0" y="168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8201" name="TextBox 25">
            <a:extLst>
              <a:ext uri="{FF2B5EF4-FFF2-40B4-BE49-F238E27FC236}">
                <a16:creationId xmlns:a16="http://schemas.microsoft.com/office/drawing/2014/main" id="{F6D0B0CD-4544-1E4C-88AF-2F30AC5925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7437" y="596106"/>
            <a:ext cx="69691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sz="2800" b="1" dirty="0">
                <a:solidFill>
                  <a:srgbClr val="FF0000"/>
                </a:solidFill>
              </a:rPr>
              <a:t>Inferential Reasoning</a:t>
            </a:r>
          </a:p>
        </p:txBody>
      </p:sp>
    </p:spTree>
    <p:extLst>
      <p:ext uri="{BB962C8B-B14F-4D97-AF65-F5344CB8AC3E}">
        <p14:creationId xmlns:p14="http://schemas.microsoft.com/office/powerpoint/2010/main" val="85172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8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20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11A8E-9273-C448-BC9B-B0355685B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" y="1494322"/>
            <a:ext cx="4133088" cy="3649178"/>
          </a:xfrm>
        </p:spPr>
        <p:txBody>
          <a:bodyPr/>
          <a:lstStyle/>
          <a:p>
            <a:r>
              <a:rPr lang="en-US" sz="2000" b="1" dirty="0">
                <a:solidFill>
                  <a:srgbClr val="535353"/>
                </a:solidFill>
                <a:sym typeface="Helvetica"/>
              </a:rPr>
              <a:t>Nao is a humanoid robot</a:t>
            </a:r>
            <a:br>
              <a:rPr lang="en-US" sz="1400" b="1" dirty="0">
                <a:solidFill>
                  <a:srgbClr val="535353"/>
                </a:solidFill>
                <a:sym typeface="Helvetica"/>
              </a:rPr>
            </a:br>
            <a:r>
              <a:rPr lang="en-US" sz="1400" b="1" dirty="0">
                <a:solidFill>
                  <a:srgbClr val="535353"/>
                </a:solidFill>
                <a:sym typeface="Helvetica"/>
              </a:rPr>
              <a:t>  Developed by SoftBank Robotics</a:t>
            </a:r>
            <a:br>
              <a:rPr lang="en-US" sz="1400" b="1" dirty="0">
                <a:solidFill>
                  <a:srgbClr val="535353"/>
                </a:solidFill>
                <a:sym typeface="Helvetica"/>
              </a:rPr>
            </a:br>
            <a:r>
              <a:rPr lang="en-US" sz="1400" b="1" dirty="0">
                <a:solidFill>
                  <a:srgbClr val="535353"/>
                </a:solidFill>
                <a:sym typeface="Helvetica"/>
              </a:rPr>
              <a:t>  Originated at Aldebaran in France</a:t>
            </a:r>
            <a:br>
              <a:rPr lang="en-US" sz="1400" b="1" dirty="0">
                <a:solidFill>
                  <a:srgbClr val="535353"/>
                </a:solidFill>
                <a:sym typeface="Helvetica"/>
              </a:rPr>
            </a:br>
            <a:br>
              <a:rPr lang="en-US" sz="1400" b="1" dirty="0">
                <a:solidFill>
                  <a:srgbClr val="535353"/>
                </a:solidFill>
                <a:sym typeface="Helvetica"/>
              </a:rPr>
            </a:br>
            <a:r>
              <a:rPr lang="en-US" sz="1800" b="1" dirty="0">
                <a:solidFill>
                  <a:srgbClr val="535353"/>
                </a:solidFill>
                <a:sym typeface="Helvetica"/>
              </a:rPr>
              <a:t>Nao’s can play the roles of</a:t>
            </a:r>
            <a:br>
              <a:rPr lang="en-US" sz="1400" b="1" dirty="0">
                <a:solidFill>
                  <a:srgbClr val="535353"/>
                </a:solidFill>
                <a:sym typeface="Helvetica"/>
              </a:rPr>
            </a:br>
            <a:r>
              <a:rPr lang="en-US" sz="1400" b="1" dirty="0">
                <a:solidFill>
                  <a:srgbClr val="535353"/>
                </a:solidFill>
                <a:sym typeface="Helvetica"/>
              </a:rPr>
              <a:t>  An ‘Hospitality’ Robot</a:t>
            </a:r>
            <a:br>
              <a:rPr lang="en-US" sz="1400" b="1" dirty="0">
                <a:solidFill>
                  <a:srgbClr val="535353"/>
                </a:solidFill>
                <a:sym typeface="Helvetica"/>
              </a:rPr>
            </a:br>
            <a:r>
              <a:rPr lang="en-US" sz="1400" b="1" dirty="0">
                <a:solidFill>
                  <a:srgbClr val="535353"/>
                </a:solidFill>
                <a:sym typeface="Helvetica"/>
              </a:rPr>
              <a:t>  A Companion Robot</a:t>
            </a:r>
            <a:br>
              <a:rPr lang="en-US" sz="1400" b="1" dirty="0">
                <a:solidFill>
                  <a:srgbClr val="535353"/>
                </a:solidFill>
                <a:sym typeface="Helvetica"/>
              </a:rPr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E393F-1E26-DB4E-9BCF-3701923BF8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2DE4FF-E842-2C4F-84F1-493DC0425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928" y="14168"/>
            <a:ext cx="2639798" cy="2776813"/>
          </a:xfrm>
          <a:prstGeom prst="rect">
            <a:avLst/>
          </a:prstGeom>
        </p:spPr>
      </p:pic>
      <p:pic>
        <p:nvPicPr>
          <p:cNvPr id="7" name="Picture 2" descr="mage result for nao robot">
            <a:extLst>
              <a:ext uri="{FF2B5EF4-FFF2-40B4-BE49-F238E27FC236}">
                <a16:creationId xmlns:a16="http://schemas.microsoft.com/office/drawing/2014/main" id="{0E1E81C2-7D5A-CD41-A39C-D09A24097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994" y="2795205"/>
            <a:ext cx="3667006" cy="2348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E4A85A6-B709-ED48-A0C3-E995685F1F64}"/>
              </a:ext>
            </a:extLst>
          </p:cNvPr>
          <p:cNvSpPr/>
          <p:nvPr/>
        </p:nvSpPr>
        <p:spPr>
          <a:xfrm>
            <a:off x="6002384" y="1354645"/>
            <a:ext cx="314161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>
                <a:solidFill>
                  <a:srgbClr val="535353"/>
                </a:solidFill>
                <a:latin typeface="+mj-lt"/>
              </a:rPr>
              <a:t>NaoQi</a:t>
            </a:r>
            <a:r>
              <a:rPr lang="en-US" sz="1400" b="1" dirty="0">
                <a:solidFill>
                  <a:srgbClr val="535353"/>
                </a:solidFill>
                <a:latin typeface="+mj-lt"/>
              </a:rPr>
              <a:t> operating system, Linux-based OS</a:t>
            </a:r>
          </a:p>
          <a:p>
            <a:pPr lvl="1"/>
            <a:r>
              <a:rPr lang="en-US" sz="1400" b="1" dirty="0">
                <a:solidFill>
                  <a:srgbClr val="535353"/>
                </a:solidFill>
                <a:latin typeface="+mj-lt"/>
              </a:rPr>
              <a:t>SSH/FTP/… available to administer the robot</a:t>
            </a:r>
          </a:p>
          <a:p>
            <a:pPr lvl="1"/>
            <a:r>
              <a:rPr lang="en-US" sz="1400" b="1" dirty="0">
                <a:solidFill>
                  <a:srgbClr val="535353"/>
                </a:solidFill>
                <a:latin typeface="+mj-lt"/>
              </a:rPr>
              <a:t>Distributed objects system (</a:t>
            </a:r>
            <a:r>
              <a:rPr lang="en-US" sz="1400" b="1" dirty="0" err="1">
                <a:solidFill>
                  <a:srgbClr val="535353"/>
                </a:solidFill>
                <a:latin typeface="+mj-lt"/>
              </a:rPr>
              <a:t>NaoQi</a:t>
            </a:r>
            <a:r>
              <a:rPr lang="en-US" sz="1400" b="1" dirty="0">
                <a:solidFill>
                  <a:srgbClr val="535353"/>
                </a:solidFill>
                <a:latin typeface="+mj-lt"/>
              </a:rPr>
              <a:t>), extensible</a:t>
            </a:r>
          </a:p>
        </p:txBody>
      </p:sp>
    </p:spTree>
    <p:extLst>
      <p:ext uri="{BB962C8B-B14F-4D97-AF65-F5344CB8AC3E}">
        <p14:creationId xmlns:p14="http://schemas.microsoft.com/office/powerpoint/2010/main" val="1790900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0DE2F6-D94B-2147-93D0-7519C2CD8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89050"/>
          </a:xfrm>
        </p:spPr>
        <p:txBody>
          <a:bodyPr/>
          <a:lstStyle/>
          <a:p>
            <a:r>
              <a:rPr lang="en-US" sz="1400" b="1" dirty="0">
                <a:solidFill>
                  <a:srgbClr val="535353"/>
                </a:solidFill>
              </a:rPr>
              <a:t>Quad core CPU, 4GB RAM, 8GB SRAM, 16GB SSD, many peripheral controllers to drive robotics</a:t>
            </a:r>
            <a:br>
              <a:rPr lang="en-US" sz="1400" b="1" dirty="0">
                <a:solidFill>
                  <a:srgbClr val="535353"/>
                </a:solidFill>
              </a:rPr>
            </a:br>
            <a:r>
              <a:rPr lang="en-US" sz="1400" b="1" dirty="0">
                <a:solidFill>
                  <a:srgbClr val="535353"/>
                </a:solidFill>
              </a:rPr>
              <a:t>14 motors, 30 sensors, Large Battery, 12-18h autonomy, Connectivity: </a:t>
            </a:r>
            <a:r>
              <a:rPr lang="en-US" sz="1400" b="1" dirty="0" err="1">
                <a:solidFill>
                  <a:srgbClr val="535353"/>
                </a:solidFill>
              </a:rPr>
              <a:t>Wifi</a:t>
            </a:r>
            <a:r>
              <a:rPr lang="en-US" sz="1400" b="1" dirty="0">
                <a:solidFill>
                  <a:srgbClr val="535353"/>
                </a:solidFill>
              </a:rPr>
              <a:t> 802.11 a/b/g/n, wired Ethernet (head)</a:t>
            </a:r>
            <a:br>
              <a:rPr lang="en-US" sz="1400" b="1" dirty="0">
                <a:solidFill>
                  <a:srgbClr val="535353"/>
                </a:solidFill>
              </a:rPr>
            </a:br>
            <a:endParaRPr lang="en-US" sz="1400" b="1" dirty="0">
              <a:solidFill>
                <a:srgbClr val="535353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558FAE-8732-4148-B475-3A153DC791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2C0F19D-3238-CC4F-B9F7-B1FF03E7F2B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8" name="Picture 6" descr="elated image">
            <a:extLst>
              <a:ext uri="{FF2B5EF4-FFF2-40B4-BE49-F238E27FC236}">
                <a16:creationId xmlns:a16="http://schemas.microsoft.com/office/drawing/2014/main" id="{A8907134-695F-7344-ABDA-BC45FA9E4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9050"/>
            <a:ext cx="5071645" cy="385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mage result for nao robot sensors">
            <a:extLst>
              <a:ext uri="{FF2B5EF4-FFF2-40B4-BE49-F238E27FC236}">
                <a16:creationId xmlns:a16="http://schemas.microsoft.com/office/drawing/2014/main" id="{443F018A-1BD0-F54F-9243-6FFDE177E6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1645" y="1289050"/>
            <a:ext cx="4072356" cy="385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2719574"/>
      </p:ext>
    </p:extLst>
  </p:cSld>
  <p:clrMapOvr>
    <a:masterClrMapping/>
  </p:clrMapOvr>
</p:sld>
</file>

<file path=ppt/theme/theme1.xml><?xml version="1.0" encoding="utf-8"?>
<a:theme xmlns:a="http://schemas.openxmlformats.org/drawingml/2006/main" name="IBM Developer 2018 whit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1200"/>
          </a:spcAft>
          <a:defRPr sz="1200" dirty="0" smtClean="0">
            <a:solidFill>
              <a:schemeClr val="tx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Arial_16x9" id="{E546D18A-4A56-6C4A-B5C8-65633EE9A008}" vid="{878C0C19-3A89-0A44-900E-16182F0D4E0E}"/>
    </a:ext>
  </a:extLst>
</a:theme>
</file>

<file path=ppt/theme/theme2.xml><?xml version="1.0" encoding="utf-8"?>
<a:theme xmlns:a="http://schemas.openxmlformats.org/drawingml/2006/main" name="IBM Developer 2018 blue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1"/>
        </a:solidFill>
        <a:ln w="12700">
          <a:solidFill>
            <a:schemeClr val="tx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1200"/>
          </a:spcAft>
          <a:defRPr sz="1200" dirty="0" smtClean="0">
            <a:solidFill>
              <a:schemeClr val="bg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Arial_16x9" id="{E546D18A-4A56-6C4A-B5C8-65633EE9A008}" vid="{83881308-1D4B-8B41-9B5A-3ACAE89432B0}"/>
    </a:ext>
  </a:extLst>
</a:theme>
</file>

<file path=ppt/theme/theme3.xml><?xml version="1.0" encoding="utf-8"?>
<a:theme xmlns:a="http://schemas.openxmlformats.org/drawingml/2006/main" name="IBM Developer 2018 black background">
  <a:themeElements>
    <a:clrScheme name="IBM Developer presentation theme">
      <a:dk1>
        <a:srgbClr val="FFFFFF"/>
      </a:dk1>
      <a:lt1>
        <a:srgbClr val="000000"/>
      </a:lt1>
      <a:dk2>
        <a:srgbClr val="565656"/>
      </a:dk2>
      <a:lt2>
        <a:srgbClr val="F1F4F7"/>
      </a:lt2>
      <a:accent1>
        <a:srgbClr val="0062FF"/>
      </a:accent1>
      <a:accent2>
        <a:srgbClr val="FF767C"/>
      </a:accent2>
      <a:accent3>
        <a:srgbClr val="20D5D2"/>
      </a:accent3>
      <a:accent4>
        <a:srgbClr val="BEBEBE"/>
      </a:accent4>
      <a:accent5>
        <a:srgbClr val="9DEEB2"/>
      </a:accent5>
      <a:accent6>
        <a:srgbClr val="E3F6FF"/>
      </a:accent6>
      <a:hlink>
        <a:srgbClr val="0062FF"/>
      </a:hlink>
      <a:folHlink>
        <a:srgbClr val="0061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<a:prstTxWarp prst="textNoShape">
          <a:avLst/>
        </a:prstTxWarp>
        <a:noAutofit/>
      </a:bodyPr>
      <a:lstStyle>
        <a:defPPr marL="0" marR="0" indent="0" algn="l" defTabSz="914400" rtl="0" eaLnBrk="1" fontAlgn="base" latinLnBrk="0" hangingPunct="1">
          <a:lnSpc>
            <a:spcPts val="1600"/>
          </a:lnSpc>
          <a:spcBef>
            <a:spcPct val="0"/>
          </a:spcBef>
          <a:spcAft>
            <a:spcPts val="600"/>
          </a:spcAft>
          <a:buClrTx/>
          <a:buSzTx/>
          <a:buFontTx/>
          <a:buNone/>
          <a:tabLst/>
          <a:defRPr kumimoji="0" sz="12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270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ts val="1600"/>
          </a:lnSpc>
          <a:spcAft>
            <a:spcPts val="1200"/>
          </a:spcAft>
          <a:defRPr sz="1200" dirty="0" smtClean="0">
            <a:solidFill>
              <a:schemeClr val="bg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Developer_Master_Presentation_2018_V01_Arial_16x9" id="{E546D18A-4A56-6C4A-B5C8-65633EE9A008}" vid="{910FA972-C976-BC49-BD07-2460A126DCAE}"/>
    </a:ext>
  </a:extLst>
</a:theme>
</file>

<file path=ppt/theme/theme4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5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Red 100">
      <a:srgbClr val="2C080A"/>
    </a:custClr>
    <a:custClr name="Red 90">
      <a:srgbClr val="570408"/>
    </a:custClr>
    <a:custClr name="Red 80">
      <a:srgbClr val="750E13"/>
    </a:custClr>
    <a:custClr name="Red 70">
      <a:srgbClr val="A51920"/>
    </a:custClr>
    <a:custClr name="Red 60">
      <a:srgbClr val="DA1E28"/>
    </a:custClr>
    <a:custClr name="Red 50">
      <a:srgbClr val="FB4B53"/>
    </a:custClr>
    <a:custClr name="Red 40">
      <a:srgbClr val="FF767C"/>
    </a:custClr>
    <a:custClr name="Red 30">
      <a:srgbClr val="FFA4A9"/>
    </a:custClr>
    <a:custClr name="Red 20">
      <a:srgbClr val="FCD0D3"/>
    </a:custClr>
    <a:custClr name="Red 10">
      <a:srgbClr val="FFF0F1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18CFF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E9A"/>
    </a:custClr>
    <a:custClr name="Teal 40">
      <a:srgbClr val="00BAB6"/>
    </a:custClr>
    <a:custClr name="Teal 30">
      <a:srgbClr val="20D5D2"/>
    </a:custClr>
    <a:custClr name="Teal 20">
      <a:srgbClr val="87EDED"/>
    </a:custClr>
    <a:custClr name="Teal 10">
      <a:srgbClr val="DBFBFB"/>
    </a:custClr>
    <a:custClr name="Green 100">
      <a:srgbClr val="081B09"/>
    </a:custClr>
    <a:custClr name="Green 90">
      <a:srgbClr val="01330F"/>
    </a:custClr>
    <a:custClr name="Green 80">
      <a:srgbClr val="054719"/>
    </a:custClr>
    <a:custClr name="Green 70">
      <a:srgbClr val="10642A"/>
    </a:custClr>
    <a:custClr name="Green 60">
      <a:srgbClr val="198038"/>
    </a:custClr>
    <a:custClr name="Green 50">
      <a:srgbClr val="24A249"/>
    </a:custClr>
    <a:custClr name="Green 40">
      <a:srgbClr val="3DBB61"/>
    </a:custClr>
    <a:custClr name="Green 30">
      <a:srgbClr val="56D679"/>
    </a:custClr>
    <a:custClr name="Green 20">
      <a:srgbClr val="9DEEB2"/>
    </a:custClr>
    <a:custClr name="Green 10">
      <a:srgbClr val="DAFBE4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Cool Gray 10">
      <a:srgbClr val="F2F4F8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IBM_Developer_Master_Presentation_2018_V01_Arial</Template>
  <TotalTime>529</TotalTime>
  <Words>392</Words>
  <Application>Microsoft Office PowerPoint</Application>
  <PresentationFormat>On-screen Show (16:9)</PresentationFormat>
  <Paragraphs>100</Paragraphs>
  <Slides>15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IBM Developer 2018 white background</vt:lpstr>
      <vt:lpstr>IBM Developer 2018 blue background</vt:lpstr>
      <vt:lpstr>IBM Developer 2018 black background</vt:lpstr>
      <vt:lpstr>Composable AI : Robotics Augmented by Artificial Intelligence — Vishal Chahal Chief Architect – Cognitive Solutions IBM GSI Labs</vt:lpstr>
      <vt:lpstr>PowerPoint Presentation</vt:lpstr>
      <vt:lpstr>Just buzzwords?</vt:lpstr>
      <vt:lpstr>Hype Cycle for Data Science</vt:lpstr>
      <vt:lpstr>Era of AI</vt:lpstr>
      <vt:lpstr>What is Artificial Intelligence ?</vt:lpstr>
      <vt:lpstr>Areas of AI and Some Dependencies</vt:lpstr>
      <vt:lpstr>Nao is a humanoid robot   Developed by SoftBank Robotics   Originated at Aldebaran in France  Nao’s can play the roles of   An ‘Hospitality’ Robot   A Companion Robot </vt:lpstr>
      <vt:lpstr>Quad core CPU, 4GB RAM, 8GB SRAM, 16GB SSD, many peripheral controllers to drive robotics 14 motors, 30 sensors, Large Battery, 12-18h autonomy, Connectivity: Wifi 802.11 a/b/g/n, wired Ethernet (head) </vt:lpstr>
      <vt:lpstr>Software and Programming: Choregraphe, “wiring composable boxes”, code written in Python, Virtual Robot Emulation, Robot animation Automation, NO MAGIC, Native C++, Distributed Objects platform </vt:lpstr>
      <vt:lpstr>PowerPoint Presentation</vt:lpstr>
      <vt:lpstr>PowerPoint Presentation</vt:lpstr>
      <vt:lpstr>PowerPoint Presentation</vt:lpstr>
      <vt:lpstr>Thank you.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IBM Developer Presentation Template — IBM Arial Variant</dc:title>
  <dc:creator>Neha Sobti</dc:creator>
  <cp:lastModifiedBy>VISHAL CHAHAL</cp:lastModifiedBy>
  <cp:revision>39</cp:revision>
  <cp:lastPrinted>2018-10-12T17:19:31Z</cp:lastPrinted>
  <dcterms:created xsi:type="dcterms:W3CDTF">2019-02-20T14:02:43Z</dcterms:created>
  <dcterms:modified xsi:type="dcterms:W3CDTF">2019-03-12T06:42:22Z</dcterms:modified>
</cp:coreProperties>
</file>

<file path=docProps/thumbnail.jpeg>
</file>